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Default Extension="wdp" ContentType="image/vnd.ms-photo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318" r:id="rId3"/>
    <p:sldId id="331" r:id="rId4"/>
    <p:sldId id="291" r:id="rId5"/>
    <p:sldId id="257" r:id="rId6"/>
    <p:sldId id="259" r:id="rId7"/>
    <p:sldId id="319" r:id="rId8"/>
    <p:sldId id="320" r:id="rId9"/>
    <p:sldId id="321" r:id="rId10"/>
    <p:sldId id="322" r:id="rId11"/>
    <p:sldId id="284" r:id="rId12"/>
    <p:sldId id="302" r:id="rId13"/>
    <p:sldId id="327" r:id="rId14"/>
    <p:sldId id="270" r:id="rId15"/>
    <p:sldId id="304" r:id="rId16"/>
    <p:sldId id="342" r:id="rId17"/>
    <p:sldId id="341" r:id="rId18"/>
    <p:sldId id="306" r:id="rId19"/>
    <p:sldId id="337" r:id="rId20"/>
    <p:sldId id="328" r:id="rId21"/>
    <p:sldId id="346" r:id="rId22"/>
    <p:sldId id="297" r:id="rId23"/>
    <p:sldId id="338" r:id="rId24"/>
    <p:sldId id="271" r:id="rId25"/>
    <p:sldId id="332" r:id="rId26"/>
    <p:sldId id="282" r:id="rId27"/>
    <p:sldId id="343" r:id="rId28"/>
    <p:sldId id="261" r:id="rId29"/>
    <p:sldId id="278" r:id="rId30"/>
    <p:sldId id="334" r:id="rId31"/>
    <p:sldId id="268" r:id="rId32"/>
    <p:sldId id="274" r:id="rId33"/>
    <p:sldId id="333" r:id="rId34"/>
    <p:sldId id="273" r:id="rId35"/>
    <p:sldId id="335" r:id="rId36"/>
    <p:sldId id="340" r:id="rId37"/>
    <p:sldId id="269" r:id="rId38"/>
    <p:sldId id="303" r:id="rId39"/>
    <p:sldId id="316" r:id="rId40"/>
    <p:sldId id="285" r:id="rId41"/>
    <p:sldId id="293" r:id="rId42"/>
    <p:sldId id="310" r:id="rId43"/>
    <p:sldId id="34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1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97249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93565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008774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fr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DAA8-289B-DA4A-8CBE-9ED671D961E8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CA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59132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18449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717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4468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771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1216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0589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993892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387478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DE213-A85F-45C5-B6EC-73069AEC1F40}" type="datetimeFigureOut">
              <a:rPr lang="en-US" smtClean="0"/>
              <a:pPr/>
              <a:t>8/10/11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09DAF-D345-4112-BF33-79AC9BF1E2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27608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eenvert.telequebec.tv/" TargetMode="External"/><Relationship Id="rId3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radio-canada.ca/actualite/semaine_verte/index.aspx" TargetMode="External"/><Relationship Id="rId4" Type="http://schemas.openxmlformats.org/officeDocument/2006/relationships/hyperlink" Target="http://www1.radio-canada.ca/actualite/semaine_verte/CapsulesEcolo.aspx" TargetMode="External"/><Relationship Id="rId5" Type="http://schemas.openxmlformats.org/officeDocument/2006/relationships/hyperlink" Target="http://lecodechastenay.telequebec.tv/" TargetMode="External"/><Relationship Id="rId6" Type="http://schemas.openxmlformats.org/officeDocument/2006/relationships/hyperlink" Target="http://www.radio-canada.ca/Par4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io-canada.ca/actualite/v2/anneeslumiere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fpe.ca/" TargetMode="External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ecosociete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.gc.ca/biosphere/default.asp?lang=Fr&amp;n=3C2E8507-1" TargetMode="External"/><Relationship Id="rId3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.gc.ca/biosphere/default.asp?lang=Fr&amp;n=31CB3517-1" TargetMode="External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ville.montreal.qc.ca/jardin/menu.htm" TargetMode="External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r.wikipedia.org/wiki/Parc_du_Mont-Roya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hyperlink" Target="http://www.stm.info/en-bref/dd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microsoft.com/office/2007/relationships/hdphoto" Target="../media/hdphoto1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atfcowy.wikispaces.com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player_embedded&amp;v=YMcgbMcOHO4%23at=10" TargetMode="External"/><Relationship Id="rId4" Type="http://schemas.openxmlformats.org/officeDocument/2006/relationships/hyperlink" Target="http://www.radio-canada.ca/nouvelles/Politique/2007/06/06/005-redevances-bechard.shtml" TargetMode="External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velo.qc.ca/fr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Bicyclette" TargetMode="External"/><Relationship Id="rId4" Type="http://schemas.openxmlformats.org/officeDocument/2006/relationships/hyperlink" Target="http://fr.wikipedia.org/wiki/Taxi" TargetMode="External"/><Relationship Id="rId5" Type="http://schemas.openxmlformats.org/officeDocument/2006/relationships/hyperlink" Target="http://fr.wikipedia.org/wiki/V%C3%A9lib'" TargetMode="External"/><Relationship Id="rId6" Type="http://schemas.openxmlformats.org/officeDocument/2006/relationships/hyperlink" Target="http://fr.wikipedia.org/wiki/Paris" TargetMode="External"/><Relationship Id="rId7" Type="http://schemas.openxmlformats.org/officeDocument/2006/relationships/hyperlink" Target="http://fr.wikipedia.org/wiki/V%C3%A9lo'v" TargetMode="External"/><Relationship Id="rId8" Type="http://schemas.openxmlformats.org/officeDocument/2006/relationships/hyperlink" Target="http://fr.wikipedia.org/wiki/Lyon" TargetMode="External"/><Relationship Id="rId9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fr.wikipedia.org/wiki/Mot-valis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Eau_douce" TargetMode="External"/><Relationship Id="rId4" Type="http://schemas.openxmlformats.org/officeDocument/2006/relationships/hyperlink" Target="http://fr.wikipedia.org/wiki/%C3%89nergie_hydro%C3%A9lectrique" TargetMode="External"/><Relationship Id="rId5" Type="http://schemas.openxmlformats.org/officeDocument/2006/relationships/hyperlink" Target="http://fr.wikipedia.org/wiki/%C3%89nergie_%C3%A9olienne" TargetMode="External"/><Relationship Id="rId6" Type="http://schemas.openxmlformats.org/officeDocument/2006/relationships/hyperlink" Target="http://fr.wikipedia.org/wiki/Fer" TargetMode="External"/><Relationship Id="rId7" Type="http://schemas.openxmlformats.org/officeDocument/2006/relationships/hyperlink" Target="http://fr.wikipedia.org/wiki/Titane" TargetMode="External"/><Relationship Id="rId8" Type="http://schemas.openxmlformats.org/officeDocument/2006/relationships/hyperlink" Target="http://fr.wikipedia.org/wiki/Amiante" TargetMode="External"/><Relationship Id="rId9" Type="http://schemas.openxmlformats.org/officeDocument/2006/relationships/hyperlink" Target="http://fr.wikipedia.org/wiki/Cuivre" TargetMode="External"/><Relationship Id="rId10" Type="http://schemas.openxmlformats.org/officeDocument/2006/relationships/hyperlink" Target="http://fr.wikipedia.org/wiki/Niobiu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r.wikipedia.org/wiki/Eau_potabl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yclobec.ca/main.php?docid=31" TargetMode="External"/><Relationship Id="rId4" Type="http://schemas.openxmlformats.org/officeDocument/2006/relationships/hyperlink" Target="http://cinemaquebecois.telequebec.tv/%23/Films/154/Clips/785/Default.aspx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7" Type="http://schemas.openxmlformats.org/officeDocument/2006/relationships/image" Target="../media/image31.jpeg"/><Relationship Id="rId8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ddep.gouv.qc.ca/ministere/inter_en.htm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.gc.ca/biotrousses-biokits/default.asp?lang=Fr&amp;n=C0269262-1" TargetMode="External"/><Relationship Id="rId3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grgyegrh7rtcghrjcgeenparty.ca/fr/" TargetMode="External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pvq.qc.ca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qge.qc.ca/" TargetMode="External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cen.canad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t.asso.ulaval.ca/" TargetMode="External"/><Relationship Id="rId4" Type="http://schemas.openxmlformats.org/officeDocument/2006/relationships/image" Target="../media/image37.png"/><Relationship Id="rId5" Type="http://schemas.openxmlformats.org/officeDocument/2006/relationships/image" Target="../media/image38.gif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qbio.qc.ca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4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aturequebec.or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quebec.org/" TargetMode="External"/><Relationship Id="rId4" Type="http://schemas.openxmlformats.org/officeDocument/2006/relationships/hyperlink" Target="http://www.aventure-ecotourisme.qc.ca/" TargetMode="External"/><Relationship Id="rId5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ecroissance.qc.ca/node/100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alitioncitoyenne.boutick.com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onf.ca/selections/des-films-pour-changer-le-monde/visionnez/Quelques_raisons_desperer/" TargetMode="External"/><Relationship Id="rId3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jpeg"/><Relationship Id="rId3" Type="http://schemas.openxmlformats.org/officeDocument/2006/relationships/hyperlink" Target="http://classiques.uqac.ca/contemporains/vaillancourt_jean_guy/vaillancourt_jean_guy.html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oraquebeca.qc.ca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HKX4WTSizs" TargetMode="External"/><Relationship Id="rId4" Type="http://schemas.openxmlformats.org/officeDocument/2006/relationships/image" Target="../media/image49.jpeg"/><Relationship Id="rId5" Type="http://schemas.openxmlformats.org/officeDocument/2006/relationships/hyperlink" Target="http://www.dailymotion.com/video/xh5731_cherchez-le-courant-tout-le-monde-en-parle-fevrier-2011_news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fondationrivieres.org/?lang=f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fr.wikipedia.org/wiki/One_Drop" TargetMode="External"/><Relationship Id="rId3" Type="http://schemas.openxmlformats.org/officeDocument/2006/relationships/image" Target="../media/image5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5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fr-FR" sz="4900" b="1" dirty="0"/>
              <a:t>L’écologisme québécois </a:t>
            </a:r>
            <a:r>
              <a:rPr lang="fr-FR" dirty="0"/>
              <a:t>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4000" b="1" dirty="0" smtClean="0"/>
              <a:t>enseignons </a:t>
            </a:r>
            <a:r>
              <a:rPr lang="fr-FR" sz="4000" b="1" dirty="0"/>
              <a:t>et œuvrons </a:t>
            </a:r>
            <a:r>
              <a:rPr lang="fr-FR" sz="4000" b="1" dirty="0" smtClean="0"/>
              <a:t>pour </a:t>
            </a:r>
            <a:r>
              <a:rPr lang="fr-FR" sz="4000" b="1" dirty="0"/>
              <a:t>une planète </a:t>
            </a:r>
            <a:r>
              <a:rPr lang="fr-FR" sz="4000" b="1" dirty="0" smtClean="0"/>
              <a:t>saine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820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Mary.Vogl@Colostate.edu   AATF Montréal, </a:t>
            </a:r>
            <a:r>
              <a:rPr lang="en-US" sz="2800" dirty="0" err="1" smtClean="0">
                <a:solidFill>
                  <a:schemeClr val="tx1"/>
                </a:solidFill>
              </a:rPr>
              <a:t>juillet</a:t>
            </a:r>
            <a:r>
              <a:rPr lang="en-US" sz="2800" dirty="0" smtClean="0">
                <a:solidFill>
                  <a:schemeClr val="tx1"/>
                </a:solidFill>
              </a:rPr>
              <a:t> 2011</a:t>
            </a:r>
          </a:p>
          <a:p>
            <a:r>
              <a:rPr lang="en-US" sz="3600" b="1" dirty="0" err="1" smtClean="0">
                <a:solidFill>
                  <a:schemeClr val="tx1"/>
                </a:solidFill>
              </a:rPr>
              <a:t>Partie</a:t>
            </a:r>
            <a:r>
              <a:rPr lang="en-US" sz="3600" b="1" dirty="0" smtClean="0">
                <a:solidFill>
                  <a:schemeClr val="tx1"/>
                </a:solidFill>
              </a:rPr>
              <a:t> 1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91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3050"/>
            <a:ext cx="3886200" cy="116205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autre</a:t>
            </a:r>
            <a:r>
              <a:rPr lang="en-US" sz="3200" dirty="0" smtClean="0"/>
              <a:t> </a:t>
            </a:r>
            <a:r>
              <a:rPr lang="en-US" sz="3200" dirty="0" err="1" smtClean="0"/>
              <a:t>définition</a:t>
            </a:r>
            <a:r>
              <a:rPr lang="en-US" sz="3200" dirty="0" smtClean="0"/>
              <a:t> de  </a:t>
            </a:r>
            <a:r>
              <a:rPr lang="en-US" sz="3200" dirty="0" err="1" smtClean="0"/>
              <a:t>l’écologisme</a:t>
            </a:r>
            <a:r>
              <a:rPr lang="en-US" sz="3200" dirty="0" smtClean="0"/>
              <a:t>:</a:t>
            </a:r>
            <a:endParaRPr lang="en-US" sz="3200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229100" y="381000"/>
            <a:ext cx="4914900" cy="6477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b="1" dirty="0" smtClean="0"/>
              <a:t>       Êtes-vous écolo?</a:t>
            </a:r>
            <a:endParaRPr lang="fr-FR" sz="4800" b="1" dirty="0" smtClean="0"/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Je recycle.</a:t>
            </a:r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Je ne jette pas de déchets par terre.</a:t>
            </a:r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Je conserve l’eau.</a:t>
            </a:r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J’achète des produits locaux.</a:t>
            </a:r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Je fais le covoiturage ou je prends le bus.</a:t>
            </a:r>
          </a:p>
          <a:p>
            <a:pPr lvl="1">
              <a:buFont typeface="Wingdings" charset="2"/>
              <a:buChar char="ü"/>
            </a:pPr>
            <a:r>
              <a:rPr lang="fr-FR" sz="3200" dirty="0" smtClean="0"/>
              <a:t>Je prends mon vélo ou je marche.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2"/>
          </p:nvPr>
        </p:nvSpPr>
        <p:spPr>
          <a:xfrm>
            <a:off x="152400" y="1663700"/>
            <a:ext cx="4038600" cy="43561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3600" dirty="0" smtClean="0"/>
              <a:t>« Mouvement en faveur de la protection de l’environnement naturel, notamment contre les différentes formes de pollution industrielle.»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90320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94437"/>
            <a:ext cx="8229600" cy="563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                 LE CANADA – LE QUÉBEC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219200" y="55267"/>
            <a:ext cx="7162800" cy="627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235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err="1" smtClean="0"/>
              <a:t>Pourquoi</a:t>
            </a:r>
            <a:r>
              <a:rPr lang="en-US" dirty="0" smtClean="0"/>
              <a:t> le Québec?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err="1" smtClean="0"/>
              <a:t>Ça</a:t>
            </a:r>
            <a:r>
              <a:rPr lang="en-US" sz="4400" dirty="0" smtClean="0"/>
              <a:t> </a:t>
            </a:r>
            <a:r>
              <a:rPr lang="en-US" sz="4400" dirty="0" err="1" smtClean="0"/>
              <a:t>parle</a:t>
            </a:r>
            <a:r>
              <a:rPr lang="en-US" sz="4400" dirty="0" smtClean="0"/>
              <a:t> </a:t>
            </a:r>
            <a:r>
              <a:rPr lang="en-US" sz="4400" dirty="0" err="1" smtClean="0"/>
              <a:t>vert</a:t>
            </a:r>
            <a:r>
              <a:rPr lang="en-US" sz="4400" dirty="0" smtClean="0"/>
              <a:t>!</a:t>
            </a:r>
          </a:p>
          <a:p>
            <a:pPr marL="0" lvl="1" indent="0" algn="ctr">
              <a:buNone/>
            </a:pPr>
            <a:r>
              <a:rPr lang="fr-FR" sz="3200" dirty="0" smtClean="0"/>
              <a:t>L’émission </a:t>
            </a:r>
            <a:r>
              <a:rPr lang="fr-FR" sz="3200" dirty="0">
                <a:hlinkClick r:id="rId2" tooltip="La vie en vert"/>
              </a:rPr>
              <a:t>La vie en vert</a:t>
            </a:r>
            <a:r>
              <a:rPr lang="fr-FR" sz="3200" dirty="0"/>
              <a:t> à </a:t>
            </a:r>
            <a:r>
              <a:rPr lang="fr-FR" sz="3200" dirty="0" err="1" smtClean="0"/>
              <a:t>TéléQuébec</a:t>
            </a:r>
            <a:r>
              <a:rPr lang="fr-FR" sz="3200" dirty="0" smtClean="0"/>
              <a:t> </a:t>
            </a:r>
            <a:br>
              <a:rPr lang="fr-FR" sz="3200" dirty="0" smtClean="0"/>
            </a:br>
            <a:r>
              <a:rPr lang="fr-FR" sz="3200" dirty="0" smtClean="0"/>
              <a:t>nous explique </a:t>
            </a:r>
            <a:r>
              <a:rPr lang="fr-FR" sz="3200" dirty="0"/>
              <a:t>pourquoi et comment 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agir </a:t>
            </a:r>
            <a:r>
              <a:rPr lang="fr-FR" sz="3200" dirty="0"/>
              <a:t>au jour le jour. 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>
                <a:hlinkClick r:id="rId2"/>
              </a:rPr>
              <a:t>http://vieenvert.telequebec.tv/</a:t>
            </a:r>
            <a:endParaRPr lang="fr-FR" sz="3200" dirty="0" smtClean="0"/>
          </a:p>
          <a:p>
            <a:pPr marL="0" lvl="1" indent="0" algn="ctr">
              <a:buNone/>
            </a:pPr>
            <a:endParaRPr lang="fr-FR" sz="3200" dirty="0"/>
          </a:p>
          <a:p>
            <a:pPr marL="0" indent="0" algn="ctr">
              <a:buNone/>
            </a:pPr>
            <a:endParaRPr lang="en-US" sz="4400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-42358" y="3629025"/>
            <a:ext cx="9181042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6418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exemples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5562600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Émission </a:t>
            </a:r>
            <a:r>
              <a:rPr lang="fr-FR" dirty="0">
                <a:hlinkClick r:id="rId2" tooltip="Les années lumières"/>
              </a:rPr>
              <a:t>Les années lumières</a:t>
            </a:r>
            <a:r>
              <a:rPr lang="fr-FR" dirty="0"/>
              <a:t> à la radio de Radio-Canada (voir notamment la section </a:t>
            </a:r>
            <a:r>
              <a:rPr lang="fr-FR" i="1" dirty="0"/>
              <a:t>nature et environnement</a:t>
            </a:r>
            <a:r>
              <a:rPr lang="fr-FR" dirty="0"/>
              <a:t>) </a:t>
            </a:r>
          </a:p>
          <a:p>
            <a:pPr lvl="1"/>
            <a:r>
              <a:rPr lang="fr-FR" dirty="0"/>
              <a:t>Émission </a:t>
            </a:r>
            <a:r>
              <a:rPr lang="fr-FR" dirty="0">
                <a:hlinkClick r:id="rId3" tooltip="La semaine verte"/>
              </a:rPr>
              <a:t>La semaine verte</a:t>
            </a:r>
            <a:r>
              <a:rPr lang="fr-FR" dirty="0"/>
              <a:t> à Radio-Canada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/>
              <a:t>voir notamment les </a:t>
            </a:r>
            <a:r>
              <a:rPr lang="fr-FR" i="1" dirty="0">
                <a:hlinkClick r:id="rId4" tooltip="La semaine verte - Capsules écolos"/>
              </a:rPr>
              <a:t>capsules écolos</a:t>
            </a:r>
            <a:r>
              <a:rPr lang="fr-FR" dirty="0"/>
              <a:t>) </a:t>
            </a:r>
          </a:p>
          <a:p>
            <a:pPr lvl="1"/>
            <a:r>
              <a:rPr lang="fr-FR" dirty="0"/>
              <a:t>Émission </a:t>
            </a:r>
            <a:r>
              <a:rPr lang="fr-FR" dirty="0">
                <a:hlinkClick r:id="rId5" tooltip="Émission Le Code Chastenay à Téléquébec"/>
              </a:rPr>
              <a:t>Le code </a:t>
            </a:r>
            <a:r>
              <a:rPr lang="fr-FR" dirty="0" err="1">
                <a:hlinkClick r:id="rId5" tooltip="Émission Le Code Chastenay à Téléquébec"/>
              </a:rPr>
              <a:t>Chastenay</a:t>
            </a:r>
            <a:r>
              <a:rPr lang="fr-FR" dirty="0"/>
              <a:t> à </a:t>
            </a:r>
            <a:r>
              <a:rPr lang="fr-FR" dirty="0" err="1"/>
              <a:t>TéléQuébec</a:t>
            </a:r>
            <a:r>
              <a:rPr lang="fr-FR" dirty="0"/>
              <a:t>  </a:t>
            </a:r>
          </a:p>
          <a:p>
            <a:pPr lvl="1"/>
            <a:r>
              <a:rPr lang="fr-FR" dirty="0"/>
              <a:t>Émission </a:t>
            </a:r>
            <a:r>
              <a:rPr lang="fr-FR" dirty="0">
                <a:hlinkClick r:id="rId6" tooltip="par 4 chemins"/>
              </a:rPr>
              <a:t>Par quatre chemins</a:t>
            </a:r>
            <a:r>
              <a:rPr lang="fr-FR" dirty="0"/>
              <a:t> à Radio-Canada (voir la section environnement). La célèbre émission philosophico-journalistique de Jacques </a:t>
            </a:r>
            <a:r>
              <a:rPr lang="fr-FR" dirty="0" err="1"/>
              <a:t>Languirand</a:t>
            </a:r>
            <a:r>
              <a:rPr lang="fr-FR" dirty="0"/>
              <a:t> qui fait, forcément, une grande place aux questions environnementales et écologiques.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9725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D’autres</a:t>
            </a:r>
            <a:r>
              <a:rPr lang="en-US" dirty="0"/>
              <a:t> </a:t>
            </a:r>
            <a:r>
              <a:rPr lang="en-US" dirty="0" err="1" smtClean="0"/>
              <a:t>exemples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43400" cy="4525963"/>
          </a:xfrm>
        </p:spPr>
        <p:txBody>
          <a:bodyPr/>
          <a:lstStyle/>
          <a:p>
            <a:r>
              <a:rPr lang="en-US" sz="4000" dirty="0" smtClean="0"/>
              <a:t>Les Editions </a:t>
            </a:r>
            <a:r>
              <a:rPr lang="en-US" sz="4000" dirty="0" err="1" smtClean="0"/>
              <a:t>Ecosociété</a:t>
            </a:r>
            <a:endParaRPr lang="en-US" sz="4000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://www.ecosociete.org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Le festival de films </a:t>
            </a:r>
            <a:r>
              <a:rPr lang="en-US" sz="4000" i="1" dirty="0" err="1" smtClean="0"/>
              <a:t>Portneuf</a:t>
            </a:r>
            <a:r>
              <a:rPr lang="en-US" sz="4000" i="1" dirty="0" smtClean="0"/>
              <a:t> </a:t>
            </a:r>
            <a:r>
              <a:rPr lang="en-US" sz="4000" dirty="0" err="1" smtClean="0"/>
              <a:t>sur</a:t>
            </a:r>
            <a:r>
              <a:rPr lang="en-US" sz="4000" dirty="0" smtClean="0"/>
              <a:t> </a:t>
            </a:r>
            <a:r>
              <a:rPr lang="en-US" sz="4000" dirty="0" err="1" smtClean="0"/>
              <a:t>l’environnement</a:t>
            </a:r>
            <a:endParaRPr lang="en-US" sz="4000" dirty="0" smtClean="0"/>
          </a:p>
          <a:p>
            <a:pPr marL="0" indent="0">
              <a:buNone/>
            </a:pPr>
            <a:r>
              <a:rPr lang="en-US" sz="3200" dirty="0" smtClean="0">
                <a:hlinkClick r:id="rId3"/>
              </a:rPr>
              <a:t>http</a:t>
            </a:r>
            <a:r>
              <a:rPr lang="en-US" sz="3200" dirty="0">
                <a:hlinkClick r:id="rId3"/>
              </a:rPr>
              <a:t>://www.ffpe.ca</a:t>
            </a:r>
            <a:r>
              <a:rPr lang="en-US" sz="3200" dirty="0" smtClean="0">
                <a:hlinkClick r:id="rId3"/>
              </a:rPr>
              <a:t>/</a:t>
            </a:r>
            <a:endParaRPr lang="en-US" sz="3200" dirty="0" smtClean="0"/>
          </a:p>
          <a:p>
            <a:pPr marL="0" indent="0">
              <a:buNone/>
            </a:pPr>
            <a:r>
              <a:rPr lang="en-US" sz="4000" dirty="0" smtClean="0"/>
              <a:t> 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/>
        </p:blipFill>
        <p:spPr>
          <a:xfrm>
            <a:off x="76200" y="3204664"/>
            <a:ext cx="3581400" cy="15718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657600" y="4196399"/>
            <a:ext cx="5486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9890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Montréal, une ville branchée sur l’écologie</a:t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Biosphère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un </a:t>
            </a:r>
            <a:r>
              <a:rPr lang="en-US" dirty="0" err="1" smtClean="0"/>
              <a:t>musée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l’environnement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hlinkClick r:id="rId2"/>
              </a:rPr>
              <a:t>http://www.ec.gc.ca/biosphere/default.asp?lang=Fr&amp;n=3C2E8507-1</a:t>
            </a:r>
            <a:endParaRPr lang="en-US" sz="22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219200" y="2209801"/>
            <a:ext cx="7145543" cy="45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2236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Montréal, une ville branchée sur l’écologie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/>
              <a:t>la </a:t>
            </a:r>
            <a:r>
              <a:rPr lang="en-US" sz="4000" dirty="0" err="1" smtClean="0"/>
              <a:t>Maison</a:t>
            </a:r>
            <a:r>
              <a:rPr lang="en-US" sz="4000" dirty="0" smtClean="0"/>
              <a:t> </a:t>
            </a:r>
            <a:r>
              <a:rPr lang="en-US" sz="4000" dirty="0" err="1" smtClean="0"/>
              <a:t>solaire</a:t>
            </a:r>
            <a:r>
              <a:rPr lang="en-US" sz="4000" dirty="0" smtClean="0"/>
              <a:t> </a:t>
            </a:r>
            <a:r>
              <a:rPr lang="en-US" sz="4000" dirty="0" err="1" smtClean="0"/>
              <a:t>écoologique</a:t>
            </a:r>
            <a:endParaRPr lang="en-US" sz="4000" dirty="0" smtClean="0"/>
          </a:p>
          <a:p>
            <a:pPr>
              <a:buNone/>
            </a:pPr>
            <a:r>
              <a:rPr lang="en-US" sz="2200" dirty="0" smtClean="0">
                <a:hlinkClick r:id="rId2"/>
              </a:rPr>
              <a:t>http://www.ec.gc.ca/biosphere/default.asp?lang=Fr&amp;n=31CB3517-1</a:t>
            </a:r>
            <a:endParaRPr lang="en-US" sz="22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anneauxSolaires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387600"/>
            <a:ext cx="5181600" cy="431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Montréal, une ville branchée sur l’écologie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8392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Le </a:t>
            </a:r>
            <a:r>
              <a:rPr lang="en-US" dirty="0" err="1" smtClean="0"/>
              <a:t>Parc</a:t>
            </a:r>
            <a:r>
              <a:rPr lang="en-US" dirty="0" smtClean="0"/>
              <a:t> du Mont-Royal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http://fr.wikipedia.org/wiki/Parc_du_Mont-Royal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Le </a:t>
            </a:r>
            <a:r>
              <a:rPr lang="en-US" dirty="0" err="1" smtClean="0"/>
              <a:t>Jardin</a:t>
            </a:r>
            <a:r>
              <a:rPr lang="en-US" dirty="0" smtClean="0"/>
              <a:t> </a:t>
            </a:r>
            <a:r>
              <a:rPr lang="en-US" dirty="0" err="1" smtClean="0"/>
              <a:t>botanique</a:t>
            </a:r>
            <a:endParaRPr lang="en-US" dirty="0" smtClean="0"/>
          </a:p>
          <a:p>
            <a:pPr>
              <a:buNone/>
            </a:pPr>
            <a:r>
              <a:rPr lang="en-US" sz="2800" dirty="0" smtClean="0">
                <a:hlinkClick r:id="rId3"/>
              </a:rPr>
              <a:t>http://www2.ville.montreal.qc.ca/jardin/menu.htm</a:t>
            </a:r>
            <a:endParaRPr lang="en-US" dirty="0"/>
          </a:p>
        </p:txBody>
      </p:sp>
      <p:pic>
        <p:nvPicPr>
          <p:cNvPr id="4" name="Picture 3" descr="Lac-aux-casto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438400"/>
            <a:ext cx="5119463" cy="2533650"/>
          </a:xfrm>
          <a:prstGeom prst="rect">
            <a:avLst/>
          </a:prstGeom>
        </p:spPr>
      </p:pic>
      <p:pic>
        <p:nvPicPr>
          <p:cNvPr id="5" name="Picture 4" descr="paphiopedilum-rothschildianum-FL2252208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2438400"/>
            <a:ext cx="3200400" cy="319101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4724400" cy="314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334001" y="1143000"/>
            <a:ext cx="3789866" cy="5683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/>
              <a:t>transport </a:t>
            </a:r>
            <a:r>
              <a:rPr lang="en-US" dirty="0" err="1"/>
              <a:t>vert</a:t>
            </a:r>
            <a:r>
              <a:rPr lang="en-US" dirty="0"/>
              <a:t> </a:t>
            </a:r>
            <a:r>
              <a:rPr lang="en-US" dirty="0" smtClean="0"/>
              <a:t>à Montréal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495800"/>
            <a:ext cx="5334000" cy="23303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900" dirty="0" smtClean="0"/>
              <a:t>La </a:t>
            </a:r>
            <a:r>
              <a:rPr lang="en-US" sz="3900" dirty="0" err="1" smtClean="0"/>
              <a:t>Société</a:t>
            </a:r>
            <a:r>
              <a:rPr lang="en-US" sz="3900" dirty="0" smtClean="0"/>
              <a:t> de Transport de Montreal (STM) et le </a:t>
            </a:r>
            <a:r>
              <a:rPr lang="en-US" sz="3900" dirty="0" err="1" smtClean="0"/>
              <a:t>développement</a:t>
            </a:r>
            <a:r>
              <a:rPr lang="en-US" sz="3900" dirty="0" smtClean="0"/>
              <a:t> durable</a:t>
            </a:r>
            <a:br>
              <a:rPr lang="en-US" sz="3900" dirty="0" smtClean="0"/>
            </a:b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www.stm.info/en-bref/dd.htm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1610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projets</a:t>
            </a:r>
            <a:r>
              <a:rPr lang="en-US" dirty="0" smtClean="0"/>
              <a:t> de la STM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4038600" cy="277331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4038600"/>
            <a:ext cx="4191000" cy="202790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842000" y="1143000"/>
            <a:ext cx="2540000" cy="1892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  <a14:imgLayer r:embed="rId6">
                    <a14:imgEffect>
                      <a14:brightnessContrast bright="-5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831072" y="3200400"/>
            <a:ext cx="2855728" cy="2855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9400" y="62484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 transport après les </a:t>
            </a:r>
            <a:r>
              <a:rPr lang="en-US" sz="2800" dirty="0" err="1" smtClean="0"/>
              <a:t>matchs</a:t>
            </a:r>
            <a:r>
              <a:rPr lang="en-US" sz="2800" dirty="0" smtClean="0"/>
              <a:t> de hockey…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91524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ette</a:t>
            </a:r>
            <a:r>
              <a:rPr lang="en-US" dirty="0" smtClean="0"/>
              <a:t> </a:t>
            </a:r>
            <a:r>
              <a:rPr lang="en-US" dirty="0" err="1" smtClean="0"/>
              <a:t>présentation</a:t>
            </a:r>
            <a:r>
              <a:rPr lang="en-US" dirty="0" smtClean="0"/>
              <a:t> sera </a:t>
            </a:r>
            <a:r>
              <a:rPr lang="en-US" dirty="0" err="1" smtClean="0"/>
              <a:t>postée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 site wiki pour </a:t>
            </a:r>
            <a:r>
              <a:rPr lang="en-US" dirty="0" err="1" smtClean="0"/>
              <a:t>l’AATF</a:t>
            </a:r>
            <a:r>
              <a:rPr lang="en-US" dirty="0" smtClean="0"/>
              <a:t> du </a:t>
            </a:r>
            <a:r>
              <a:rPr lang="en-US" dirty="0" err="1" smtClean="0"/>
              <a:t>chapitre</a:t>
            </a:r>
            <a:r>
              <a:rPr lang="en-US" dirty="0" smtClean="0"/>
              <a:t> Colorado-Wyoming: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32037"/>
            <a:ext cx="8686800" cy="4144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800" dirty="0">
                <a:latin typeface="Apple Casual"/>
                <a:cs typeface="Apple Casual"/>
                <a:hlinkClick r:id="rId2"/>
              </a:rPr>
              <a:t>http://</a:t>
            </a:r>
            <a:r>
              <a:rPr lang="en-US" sz="4800" dirty="0" smtClean="0">
                <a:latin typeface="Apple Casual"/>
                <a:cs typeface="Apple Casual"/>
                <a:hlinkClick r:id="rId2"/>
              </a:rPr>
              <a:t>aatfcowy.wikispaces.com</a:t>
            </a:r>
            <a:endParaRPr lang="en-US" sz="4800" dirty="0">
              <a:latin typeface="Apple Casual"/>
              <a:cs typeface="Apple Casual"/>
            </a:endParaRPr>
          </a:p>
          <a:p>
            <a:pPr marL="0" indent="0" algn="ctr">
              <a:buNone/>
            </a:pPr>
            <a:endParaRPr lang="en-US" dirty="0" smtClean="0">
              <a:latin typeface="Apple Casual"/>
              <a:cs typeface="Apple Casual"/>
            </a:endParaRPr>
          </a:p>
          <a:p>
            <a:pPr marL="0" indent="0" algn="ctr">
              <a:buNone/>
            </a:pPr>
            <a:r>
              <a:rPr lang="en-US" sz="4000" dirty="0" err="1" smtClean="0">
                <a:latin typeface="+mj-lt"/>
                <a:cs typeface="Apple Casual"/>
              </a:rPr>
              <a:t>N’hésitez</a:t>
            </a:r>
            <a:r>
              <a:rPr lang="en-US" sz="4000" dirty="0" smtClean="0">
                <a:latin typeface="+mj-lt"/>
                <a:cs typeface="Apple Casual"/>
              </a:rPr>
              <a:t> pas à en </a:t>
            </a:r>
            <a:r>
              <a:rPr lang="en-US" sz="4000" dirty="0" err="1" smtClean="0">
                <a:latin typeface="+mj-lt"/>
                <a:cs typeface="Apple Casual"/>
              </a:rPr>
              <a:t>utiliser</a:t>
            </a:r>
            <a:r>
              <a:rPr lang="en-US" sz="4000" dirty="0" smtClean="0">
                <a:latin typeface="+mj-lt"/>
                <a:cs typeface="Apple Casual"/>
              </a:rPr>
              <a:t> tout </a:t>
            </a:r>
            <a:r>
              <a:rPr lang="en-US" sz="4000" dirty="0" err="1" smtClean="0">
                <a:latin typeface="+mj-lt"/>
                <a:cs typeface="Apple Casual"/>
              </a:rPr>
              <a:t>ce</a:t>
            </a:r>
            <a:r>
              <a:rPr lang="en-US" sz="4000" dirty="0" smtClean="0">
                <a:latin typeface="+mj-lt"/>
                <a:cs typeface="Apple Casual"/>
              </a:rPr>
              <a:t> qui </a:t>
            </a:r>
            <a:r>
              <a:rPr lang="en-US" sz="4000" dirty="0" err="1" smtClean="0">
                <a:latin typeface="+mj-lt"/>
                <a:cs typeface="Apple Casual"/>
              </a:rPr>
              <a:t>pourrait</a:t>
            </a:r>
            <a:r>
              <a:rPr lang="en-US" sz="4000" dirty="0" smtClean="0">
                <a:latin typeface="+mj-lt"/>
                <a:cs typeface="Apple Casual"/>
              </a:rPr>
              <a:t> </a:t>
            </a:r>
            <a:r>
              <a:rPr lang="en-US" sz="4000" dirty="0" err="1" smtClean="0">
                <a:latin typeface="+mj-lt"/>
                <a:cs typeface="Apple Casual"/>
              </a:rPr>
              <a:t>vous</a:t>
            </a:r>
            <a:r>
              <a:rPr lang="en-US" sz="4000" dirty="0" smtClean="0">
                <a:latin typeface="+mj-lt"/>
                <a:cs typeface="Apple Casual"/>
              </a:rPr>
              <a:t> </a:t>
            </a:r>
            <a:r>
              <a:rPr lang="en-US" sz="4000" dirty="0" err="1">
                <a:latin typeface="+mj-lt"/>
                <a:cs typeface="Apple Casual"/>
              </a:rPr>
              <a:t>ê</a:t>
            </a:r>
            <a:r>
              <a:rPr lang="en-US" sz="4000" dirty="0" err="1" smtClean="0">
                <a:latin typeface="+mj-lt"/>
                <a:cs typeface="Apple Casual"/>
              </a:rPr>
              <a:t>tre</a:t>
            </a:r>
            <a:r>
              <a:rPr lang="en-US" sz="4000" dirty="0" smtClean="0">
                <a:latin typeface="+mj-lt"/>
                <a:cs typeface="Apple Casual"/>
              </a:rPr>
              <a:t> utile…</a:t>
            </a:r>
          </a:p>
          <a:p>
            <a:pPr marL="0" indent="0" algn="ctr">
              <a:buNone/>
            </a:pPr>
            <a:r>
              <a:rPr lang="en-US" sz="4000" dirty="0" smtClean="0">
                <a:latin typeface="+mj-lt"/>
                <a:cs typeface="Apple Casual"/>
              </a:rPr>
              <a:t>Et </a:t>
            </a:r>
            <a:r>
              <a:rPr lang="en-US" sz="4000" dirty="0" err="1" smtClean="0">
                <a:latin typeface="+mj-lt"/>
                <a:cs typeface="Apple Casual"/>
              </a:rPr>
              <a:t>contactez-moi</a:t>
            </a:r>
            <a:r>
              <a:rPr lang="en-US" sz="4000" dirty="0" smtClean="0">
                <a:latin typeface="+mj-lt"/>
                <a:cs typeface="Apple Casual"/>
              </a:rPr>
              <a:t> avec </a:t>
            </a:r>
            <a:r>
              <a:rPr lang="en-US" sz="4000" dirty="0" err="1" smtClean="0">
                <a:latin typeface="+mj-lt"/>
                <a:cs typeface="Apple Casual"/>
              </a:rPr>
              <a:t>vos</a:t>
            </a:r>
            <a:r>
              <a:rPr lang="en-US" sz="4000" dirty="0" smtClean="0">
                <a:latin typeface="+mj-lt"/>
                <a:cs typeface="Apple Casual"/>
              </a:rPr>
              <a:t> corrections, suggestions, etc!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80673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Le transport </a:t>
            </a:r>
            <a:r>
              <a:rPr lang="en-US" dirty="0" err="1" smtClean="0"/>
              <a:t>vert</a:t>
            </a:r>
            <a:r>
              <a:rPr lang="en-US" dirty="0" smtClean="0"/>
              <a:t> au Québec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7244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L’organisation</a:t>
            </a:r>
            <a:r>
              <a:rPr lang="en-US" dirty="0" smtClean="0"/>
              <a:t> </a:t>
            </a:r>
            <a:r>
              <a:rPr lang="en-US" dirty="0" err="1" smtClean="0"/>
              <a:t>VéloQuébec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://www.velo.qc.ca/fr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La </a:t>
            </a:r>
            <a:r>
              <a:rPr lang="en-US" dirty="0" err="1"/>
              <a:t>maison</a:t>
            </a:r>
            <a:r>
              <a:rPr lang="en-US" dirty="0"/>
              <a:t> des </a:t>
            </a:r>
            <a:r>
              <a:rPr lang="en-US" dirty="0" err="1"/>
              <a:t>cyclistes</a:t>
            </a:r>
            <a:r>
              <a:rPr lang="en-US" dirty="0"/>
              <a:t> à Montréal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www.youtube.com/watch?feature=player_embedded&amp;v=YMcgbMcOHO4#at=10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soutenu</a:t>
            </a:r>
            <a:r>
              <a:rPr lang="en-US" dirty="0" smtClean="0"/>
              <a:t> par Le “</a:t>
            </a:r>
            <a:r>
              <a:rPr lang="en-US" dirty="0" err="1" smtClean="0"/>
              <a:t>Fonds</a:t>
            </a:r>
            <a:r>
              <a:rPr lang="en-US" dirty="0" smtClean="0"/>
              <a:t> </a:t>
            </a:r>
            <a:r>
              <a:rPr lang="en-US" dirty="0" err="1" smtClean="0"/>
              <a:t>Vert</a:t>
            </a:r>
            <a:r>
              <a:rPr lang="en-US" dirty="0" smtClean="0"/>
              <a:t>”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www.radio-canada.ca/nouvelles/Politique/2007/06/06/005-redevances-bechard.shtml</a:t>
            </a:r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916752" y="1219200"/>
            <a:ext cx="4151048" cy="54102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90500" y="3657600"/>
            <a:ext cx="1428750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057400" y="3714307"/>
            <a:ext cx="2313361" cy="116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84622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Bixi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fr-FR" dirty="0" smtClean="0"/>
              <a:t>système de vélo en libre service à Montréal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76200" y="1295400"/>
            <a:ext cx="8915400" cy="1600200"/>
          </a:xfrm>
        </p:spPr>
        <p:txBody>
          <a:bodyPr/>
          <a:lstStyle/>
          <a:p>
            <a:r>
              <a:rPr lang="fr-FR" dirty="0" smtClean="0"/>
              <a:t>BIXI est un </a:t>
            </a:r>
            <a:r>
              <a:rPr lang="fr-FR" dirty="0" smtClean="0">
                <a:hlinkClick r:id="rId2" action="ppaction://hlinkfile" tooltip="Mot-valise"/>
              </a:rPr>
              <a:t>mot-valise</a:t>
            </a:r>
            <a:r>
              <a:rPr lang="fr-FR" dirty="0" smtClean="0"/>
              <a:t>, </a:t>
            </a:r>
            <a:r>
              <a:rPr lang="fr-FR" sz="2400" dirty="0" smtClean="0"/>
              <a:t>contraction des mots </a:t>
            </a:r>
            <a:r>
              <a:rPr lang="fr-FR" i="1" dirty="0" err="1" smtClean="0">
                <a:hlinkClick r:id="rId3" action="ppaction://hlinkfile" tooltip="Bicyclette"/>
              </a:rPr>
              <a:t>BIcyclette</a:t>
            </a:r>
            <a:r>
              <a:rPr lang="fr-FR" dirty="0" smtClean="0"/>
              <a:t> </a:t>
            </a:r>
            <a:r>
              <a:rPr lang="fr-FR" sz="2000" dirty="0" smtClean="0"/>
              <a:t>et</a:t>
            </a:r>
            <a:r>
              <a:rPr lang="fr-FR" dirty="0" smtClean="0"/>
              <a:t> </a:t>
            </a:r>
            <a:r>
              <a:rPr lang="fr-FR" i="1" dirty="0" err="1" smtClean="0">
                <a:hlinkClick r:id="rId4" action="ppaction://hlinkfile" tooltip="Taxi"/>
              </a:rPr>
              <a:t>taXI</a:t>
            </a:r>
            <a:r>
              <a:rPr lang="fr-FR" dirty="0" smtClean="0"/>
              <a:t>.</a:t>
            </a:r>
          </a:p>
          <a:p>
            <a:r>
              <a:rPr lang="fr-FR" dirty="0" err="1" smtClean="0">
                <a:hlinkClick r:id="rId5" action="ppaction://hlinkfile" tooltip="Vélib'"/>
              </a:rPr>
              <a:t>Vélib</a:t>
            </a:r>
            <a:r>
              <a:rPr lang="fr-FR" dirty="0" smtClean="0">
                <a:hlinkClick r:id="rId5" action="ppaction://hlinkfile" tooltip="Vélib'"/>
              </a:rPr>
              <a:t>'</a:t>
            </a:r>
            <a:r>
              <a:rPr lang="fr-FR" dirty="0" smtClean="0"/>
              <a:t> à </a:t>
            </a:r>
            <a:r>
              <a:rPr lang="fr-FR" dirty="0" smtClean="0">
                <a:hlinkClick r:id="rId6" action="ppaction://hlinkfile" tooltip="Paris"/>
              </a:rPr>
              <a:t>Paris</a:t>
            </a:r>
            <a:r>
              <a:rPr lang="fr-FR" dirty="0" smtClean="0"/>
              <a:t>, </a:t>
            </a:r>
            <a:r>
              <a:rPr lang="fr-FR" dirty="0" err="1" smtClean="0">
                <a:hlinkClick r:id="rId7" action="ppaction://hlinkfile" tooltip="Vélo'v"/>
              </a:rPr>
              <a:t>Vélo'v</a:t>
            </a:r>
            <a:r>
              <a:rPr lang="fr-FR" dirty="0" smtClean="0"/>
              <a:t> à </a:t>
            </a:r>
            <a:r>
              <a:rPr lang="fr-FR" dirty="0" smtClean="0">
                <a:hlinkClick r:id="rId8" action="ppaction://hlinkfile" tooltip="Lyon"/>
              </a:rPr>
              <a:t>Lyon</a:t>
            </a:r>
            <a:r>
              <a:rPr lang="fr-FR" dirty="0" smtClean="0"/>
              <a:t>…</a:t>
            </a:r>
          </a:p>
        </p:txBody>
      </p:sp>
      <p:pic>
        <p:nvPicPr>
          <p:cNvPr id="11" name="Content Placeholder 6" descr="Bixi_Rene-Levesque_Beaudry.jpg"/>
          <p:cNvPicPr>
            <a:picLocks noGrp="1" noChangeAspect="1"/>
          </p:cNvPicPr>
          <p:nvPr>
            <p:ph sz="half" idx="1"/>
          </p:nvPr>
        </p:nvPicPr>
        <p:blipFill>
          <a:blip r:embed="rId9" cstate="print"/>
          <a:stretch>
            <a:fillRect/>
          </a:stretch>
        </p:blipFill>
        <p:spPr>
          <a:xfrm>
            <a:off x="1600200" y="2362200"/>
            <a:ext cx="5892800" cy="44196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err="1" smtClean="0"/>
              <a:t>Pourquoi</a:t>
            </a:r>
            <a:r>
              <a:rPr lang="en-US" dirty="0" smtClean="0"/>
              <a:t> le Québec?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proximité</a:t>
            </a:r>
            <a:r>
              <a:rPr lang="en-US" dirty="0" smtClean="0"/>
              <a:t> aux </a:t>
            </a:r>
            <a:r>
              <a:rPr lang="en-US" dirty="0" err="1" smtClean="0"/>
              <a:t>Etats-Unis</a:t>
            </a:r>
            <a:r>
              <a:rPr lang="en-US" dirty="0" smtClean="0"/>
              <a:t> de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région</a:t>
            </a:r>
            <a:r>
              <a:rPr lang="en-US" dirty="0" smtClean="0"/>
              <a:t> francophone</a:t>
            </a:r>
          </a:p>
          <a:p>
            <a:r>
              <a:rPr lang="en-US" dirty="0" smtClean="0"/>
              <a:t>En </a:t>
            </a:r>
            <a:r>
              <a:rPr lang="en-US" dirty="0" err="1" smtClean="0"/>
              <a:t>superficie</a:t>
            </a:r>
            <a:r>
              <a:rPr lang="en-US" dirty="0" smtClean="0"/>
              <a:t>, le Québec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 la </a:t>
            </a:r>
            <a:r>
              <a:rPr lang="en-US" dirty="0" err="1" smtClean="0"/>
              <a:t>taille</a:t>
            </a:r>
            <a:r>
              <a:rPr lang="en-US" dirty="0" smtClean="0"/>
              <a:t> de la France.</a:t>
            </a:r>
            <a:endParaRPr lang="en-US" dirty="0"/>
          </a:p>
          <a:p>
            <a:r>
              <a:rPr lang="en-US" dirty="0" smtClean="0"/>
              <a:t>Le Québec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connu</a:t>
            </a:r>
            <a:r>
              <a:rPr lang="en-US" dirty="0" smtClean="0"/>
              <a:t> pour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essources</a:t>
            </a:r>
            <a:r>
              <a:rPr lang="en-US" dirty="0" smtClean="0"/>
              <a:t> </a:t>
            </a:r>
            <a:r>
              <a:rPr lang="en-US" dirty="0" err="1" smtClean="0"/>
              <a:t>naturelles</a:t>
            </a:r>
            <a:endParaRPr lang="en-US" dirty="0"/>
          </a:p>
          <a:p>
            <a:pPr lvl="1"/>
            <a:r>
              <a:rPr lang="fr-FR" dirty="0" smtClean="0"/>
              <a:t>L'un </a:t>
            </a:r>
            <a:r>
              <a:rPr lang="fr-FR" dirty="0"/>
              <a:t>des plus grands réservoirs d'</a:t>
            </a:r>
            <a:r>
              <a:rPr lang="fr-FR" dirty="0">
                <a:hlinkClick r:id="rId2" action="ppaction://hlinkfile" tooltip="Eau potable"/>
              </a:rPr>
              <a:t>eau potable</a:t>
            </a:r>
            <a:r>
              <a:rPr lang="fr-FR" dirty="0"/>
              <a:t> de la planète.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Les </a:t>
            </a:r>
            <a:r>
              <a:rPr lang="fr-FR" dirty="0"/>
              <a:t>nappes d'</a:t>
            </a:r>
            <a:r>
              <a:rPr lang="fr-FR" dirty="0">
                <a:hlinkClick r:id="rId3" action="ppaction://hlinkfile" tooltip="Eau douce"/>
              </a:rPr>
              <a:t>eau douce</a:t>
            </a:r>
            <a:r>
              <a:rPr lang="fr-FR" dirty="0"/>
              <a:t> recouvrent 10 % de </a:t>
            </a:r>
            <a:r>
              <a:rPr lang="fr-FR" dirty="0" smtClean="0"/>
              <a:t>la superficie de Q.</a:t>
            </a:r>
          </a:p>
          <a:p>
            <a:pPr lvl="1"/>
            <a:r>
              <a:rPr lang="fr-FR" dirty="0" smtClean="0"/>
              <a:t>La moitié de l’</a:t>
            </a:r>
            <a:r>
              <a:rPr lang="fr-FR" dirty="0"/>
              <a:t>é</a:t>
            </a:r>
            <a:r>
              <a:rPr lang="fr-FR" dirty="0" smtClean="0"/>
              <a:t>nergie consommée au Québec vient des sources renouvelables.</a:t>
            </a:r>
          </a:p>
          <a:p>
            <a:pPr lvl="1"/>
            <a:r>
              <a:rPr lang="fr-FR" dirty="0" smtClean="0">
                <a:hlinkClick r:id="rId4"/>
              </a:rPr>
              <a:t>L’</a:t>
            </a:r>
            <a:r>
              <a:rPr lang="fr-FR" dirty="0">
                <a:hlinkClick r:id="rId4"/>
              </a:rPr>
              <a:t>é</a:t>
            </a:r>
            <a:r>
              <a:rPr lang="fr-FR" dirty="0" smtClean="0">
                <a:hlinkClick r:id="rId4"/>
              </a:rPr>
              <a:t>nergie hydroélectrique</a:t>
            </a:r>
            <a:r>
              <a:rPr lang="fr-FR" dirty="0" smtClean="0"/>
              <a:t> (4</a:t>
            </a:r>
            <a:r>
              <a:rPr lang="fr-FR" baseline="30000" dirty="0" smtClean="0"/>
              <a:t>e</a:t>
            </a:r>
            <a:r>
              <a:rPr lang="fr-FR" dirty="0" smtClean="0"/>
              <a:t> producteur mondial).</a:t>
            </a:r>
          </a:p>
          <a:p>
            <a:pPr lvl="1"/>
            <a:r>
              <a:rPr lang="en-US" dirty="0" err="1" smtClean="0"/>
              <a:t>l'</a:t>
            </a:r>
            <a:r>
              <a:rPr lang="en-US" dirty="0" err="1" smtClean="0">
                <a:hlinkClick r:id="rId5" action="ppaction://hlinkfile" tooltip="Énergie éolienne"/>
              </a:rPr>
              <a:t>énergie</a:t>
            </a:r>
            <a:r>
              <a:rPr lang="en-US" dirty="0" smtClean="0">
                <a:hlinkClick r:id="rId5" action="ppaction://hlinkfile" tooltip="Énergie éolienne"/>
              </a:rPr>
              <a:t> </a:t>
            </a:r>
            <a:r>
              <a:rPr lang="en-US" dirty="0" err="1" smtClean="0">
                <a:hlinkClick r:id="rId5" action="ppaction://hlinkfile" tooltip="Énergie éolienne"/>
              </a:rPr>
              <a:t>éolienne</a:t>
            </a:r>
            <a:r>
              <a:rPr lang="en-US" dirty="0" smtClean="0"/>
              <a:t> commence à se </a:t>
            </a:r>
            <a:r>
              <a:rPr lang="en-US" dirty="0" err="1" smtClean="0"/>
              <a:t>développer</a:t>
            </a:r>
            <a:r>
              <a:rPr lang="en-US" dirty="0" smtClean="0"/>
              <a:t>.</a:t>
            </a:r>
            <a:endParaRPr lang="fr-FR" dirty="0" smtClean="0"/>
          </a:p>
          <a:p>
            <a:pPr lvl="1"/>
            <a:r>
              <a:rPr lang="fr-FR" dirty="0"/>
              <a:t>Les mines (l'or, le </a:t>
            </a:r>
            <a:r>
              <a:rPr lang="fr-FR" dirty="0">
                <a:hlinkClick r:id="rId6" action="ppaction://hlinkfile" tooltip="Fer"/>
              </a:rPr>
              <a:t>fer</a:t>
            </a:r>
            <a:r>
              <a:rPr lang="fr-FR" dirty="0"/>
              <a:t>, le </a:t>
            </a:r>
            <a:r>
              <a:rPr lang="fr-FR" dirty="0">
                <a:hlinkClick r:id="rId7" action="ppaction://hlinkfile" tooltip="Titane"/>
              </a:rPr>
              <a:t>titane</a:t>
            </a:r>
            <a:r>
              <a:rPr lang="fr-FR" dirty="0"/>
              <a:t>, l'</a:t>
            </a:r>
            <a:r>
              <a:rPr lang="fr-FR" dirty="0">
                <a:hlinkClick r:id="rId8" action="ppaction://hlinkfile" tooltip="Amiante"/>
              </a:rPr>
              <a:t>amiante</a:t>
            </a:r>
            <a:r>
              <a:rPr lang="fr-FR" dirty="0"/>
              <a:t>, le </a:t>
            </a:r>
            <a:r>
              <a:rPr lang="fr-FR" dirty="0">
                <a:hlinkClick r:id="rId9" action="ppaction://hlinkfile" tooltip="Cuivre"/>
              </a:rPr>
              <a:t>cuivre</a:t>
            </a:r>
            <a:r>
              <a:rPr lang="fr-FR" dirty="0"/>
              <a:t>, le diamant, le lithium, le </a:t>
            </a:r>
            <a:r>
              <a:rPr lang="fr-FR" dirty="0" smtClean="0"/>
              <a:t>zinc</a:t>
            </a:r>
            <a:r>
              <a:rPr lang="fr-FR" dirty="0"/>
              <a:t>,</a:t>
            </a:r>
            <a:r>
              <a:rPr lang="fr-FR" dirty="0" smtClean="0"/>
              <a:t> l'argent, et le </a:t>
            </a:r>
            <a:r>
              <a:rPr lang="en-US" dirty="0">
                <a:hlinkClick r:id="rId10" action="ppaction://hlinkfile" tooltip="Niobium"/>
              </a:rPr>
              <a:t>niobium</a:t>
            </a:r>
            <a:r>
              <a:rPr lang="en-US" dirty="0"/>
              <a:t> </a:t>
            </a:r>
            <a:r>
              <a:rPr lang="en-US" dirty="0" smtClean="0"/>
              <a:t>(15% de la production </a:t>
            </a:r>
            <a:r>
              <a:rPr lang="en-US" dirty="0" err="1" smtClean="0"/>
              <a:t>mondiale</a:t>
            </a:r>
            <a:r>
              <a:rPr lang="en-US" dirty="0" smtClean="0"/>
              <a:t>)</a:t>
            </a:r>
          </a:p>
          <a:p>
            <a:pPr lvl="1"/>
            <a:r>
              <a:rPr lang="fr-FR" dirty="0"/>
              <a:t>Les forêts recouvrent plus de la moitié du territoire </a:t>
            </a:r>
            <a:r>
              <a:rPr lang="fr-FR" dirty="0" smtClean="0"/>
              <a:t>québécois et 90% </a:t>
            </a:r>
            <a:r>
              <a:rPr lang="fr-FR" dirty="0"/>
              <a:t>des forêts du Québec sont de propriété </a:t>
            </a:r>
            <a:r>
              <a:rPr lang="fr-FR" dirty="0" smtClean="0"/>
              <a:t>publique.</a:t>
            </a: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4664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962400" cy="1143000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papier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4569" y="1828800"/>
            <a:ext cx="4385031" cy="4343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304800"/>
            <a:ext cx="4800600" cy="6553200"/>
          </a:xfrm>
        </p:spPr>
        <p:txBody>
          <a:bodyPr>
            <a:normAutofit/>
          </a:bodyPr>
          <a:lstStyle/>
          <a:p>
            <a:r>
              <a:rPr lang="fr-FR" dirty="0"/>
              <a:t>Le Québec produit 9 % du papier journal fabriqué dans le monde.</a:t>
            </a:r>
          </a:p>
          <a:p>
            <a:r>
              <a:rPr lang="fr-FR" dirty="0"/>
              <a:t>Le papier pour le New York Times (Detroit News, Philadelphia </a:t>
            </a:r>
            <a:r>
              <a:rPr lang="fr-FR" dirty="0" err="1"/>
              <a:t>Enquirer</a:t>
            </a:r>
            <a:r>
              <a:rPr lang="fr-FR" dirty="0"/>
              <a:t>, etc.) vient du Québec </a:t>
            </a:r>
            <a:r>
              <a:rPr lang="en-US" sz="2400" dirty="0">
                <a:hlinkClick r:id="rId3"/>
              </a:rPr>
              <a:t>http://www.encyclobec.ca/main.php?docid=31</a:t>
            </a:r>
            <a:endParaRPr lang="en-US" sz="2400" dirty="0"/>
          </a:p>
          <a:p>
            <a:r>
              <a:rPr lang="en-US" dirty="0"/>
              <a:t>Film: </a:t>
            </a:r>
            <a:r>
              <a:rPr lang="en-US" i="1" dirty="0" err="1"/>
              <a:t>Bûcherons</a:t>
            </a:r>
            <a:r>
              <a:rPr lang="en-US" i="1" dirty="0"/>
              <a:t> de la </a:t>
            </a:r>
            <a:r>
              <a:rPr lang="en-US" i="1" dirty="0" err="1"/>
              <a:t>Manouane</a:t>
            </a:r>
            <a:r>
              <a:rPr lang="en-US" dirty="0"/>
              <a:t> (1962)</a:t>
            </a:r>
            <a:br>
              <a:rPr lang="en-US" dirty="0"/>
            </a:br>
            <a:r>
              <a:rPr lang="en-US" dirty="0" err="1"/>
              <a:t>extrait</a:t>
            </a:r>
            <a:r>
              <a:rPr lang="en-US" dirty="0"/>
              <a:t>:</a:t>
            </a:r>
            <a:br>
              <a:rPr lang="en-US" dirty="0"/>
            </a:br>
            <a:r>
              <a:rPr lang="en-US" sz="2400" dirty="0">
                <a:hlinkClick r:id="rId4"/>
              </a:rPr>
              <a:t>http://cinemaquebecois.telequebec.tv/#/</a:t>
            </a:r>
            <a:r>
              <a:rPr lang="en-US" sz="2400" dirty="0" smtClean="0">
                <a:hlinkClick r:id="rId4"/>
              </a:rPr>
              <a:t>Films/154/Clips/785/Default.aspx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8929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/>
              <a:t>C</a:t>
            </a:r>
            <a:r>
              <a:rPr lang="fr-FR" dirty="0" smtClean="0"/>
              <a:t>ertains thèmes importants…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sz="3400" dirty="0" smtClean="0"/>
              <a:t>« </a:t>
            </a:r>
            <a:r>
              <a:rPr lang="fr-CA" sz="3400" b="1" u="sng" dirty="0" smtClean="0">
                <a:solidFill>
                  <a:srgbClr val="00B050"/>
                </a:solidFill>
              </a:rPr>
              <a:t>Le </a:t>
            </a:r>
            <a:r>
              <a:rPr lang="fr-CA" sz="3400" b="1" u="sng" dirty="0">
                <a:solidFill>
                  <a:srgbClr val="00B050"/>
                </a:solidFill>
              </a:rPr>
              <a:t>mouvement écologiste </a:t>
            </a:r>
            <a:r>
              <a:rPr lang="fr-CA" sz="3400" b="1" u="sng" dirty="0" smtClean="0">
                <a:solidFill>
                  <a:srgbClr val="00B050"/>
                </a:solidFill>
              </a:rPr>
              <a:t>québécois</a:t>
            </a:r>
            <a:r>
              <a:rPr lang="fr-CA" sz="3400" dirty="0"/>
              <a:t> </a:t>
            </a:r>
            <a:r>
              <a:rPr lang="fr-CA" sz="3400" dirty="0" smtClean="0"/>
              <a:t>est </a:t>
            </a:r>
            <a:r>
              <a:rPr lang="fr-CA" sz="3400" dirty="0"/>
              <a:t>un ensemble disparate d'asso­ciations, de groupes et d'individus qui ont surtout été </a:t>
            </a:r>
            <a:r>
              <a:rPr lang="fr-CA" sz="3400" dirty="0" smtClean="0"/>
              <a:t>intéressés […] par </a:t>
            </a:r>
            <a:r>
              <a:rPr lang="fr-CA" sz="3400" dirty="0"/>
              <a:t>les problèmes de la </a:t>
            </a:r>
            <a:r>
              <a:rPr lang="fr-CA" sz="3400" b="1" dirty="0"/>
              <a:t>pollution de l'air, de l'eau et des sols</a:t>
            </a:r>
            <a:r>
              <a:rPr lang="fr-CA" sz="3400" dirty="0"/>
              <a:t>, par la question du </a:t>
            </a:r>
            <a:r>
              <a:rPr lang="fr-CA" sz="3400" b="1" dirty="0"/>
              <a:t>gaspillage et de la pénurie des ressources naturelles </a:t>
            </a:r>
            <a:r>
              <a:rPr lang="fr-CA" sz="3400" dirty="0"/>
              <a:t>(surtout </a:t>
            </a:r>
            <a:r>
              <a:rPr lang="fr-CA" sz="3400" b="1" dirty="0"/>
              <a:t>énergétiques</a:t>
            </a:r>
            <a:r>
              <a:rPr lang="fr-CA" sz="3400" dirty="0"/>
              <a:t>), par le danger de </a:t>
            </a:r>
            <a:r>
              <a:rPr lang="fr-CA" sz="3400" b="1" dirty="0"/>
              <a:t>la </a:t>
            </a:r>
            <a:r>
              <a:rPr lang="fr-CA" sz="3400" b="1" dirty="0" smtClean="0"/>
              <a:t>contamination </a:t>
            </a:r>
            <a:r>
              <a:rPr lang="fr-CA" sz="3400" b="1" dirty="0"/>
              <a:t>radioactive</a:t>
            </a:r>
            <a:r>
              <a:rPr lang="fr-CA" sz="3400" dirty="0"/>
              <a:t>, </a:t>
            </a:r>
            <a:r>
              <a:rPr lang="fr-CA" sz="3400" dirty="0" smtClean="0"/>
              <a:t>et […] par </a:t>
            </a:r>
            <a:r>
              <a:rPr lang="fr-CA" sz="3400" dirty="0"/>
              <a:t>les problèmes des </a:t>
            </a:r>
            <a:r>
              <a:rPr lang="fr-CA" sz="3400" b="1" dirty="0"/>
              <a:t>déchets toxiques </a:t>
            </a:r>
            <a:r>
              <a:rPr lang="fr-CA" sz="3400" dirty="0"/>
              <a:t>et des </a:t>
            </a:r>
            <a:r>
              <a:rPr lang="fr-CA" sz="3400" b="1" dirty="0"/>
              <a:t>pluies acides</a:t>
            </a:r>
            <a:r>
              <a:rPr lang="fr-CA" sz="3400" dirty="0"/>
              <a:t>, en somme, par les questions fondamentales de la qualité de la vie et de plus en plus de la simple survie de </a:t>
            </a:r>
            <a:r>
              <a:rPr lang="fr-CA" sz="3400" dirty="0" smtClean="0"/>
              <a:t>l'humanité. »</a:t>
            </a:r>
          </a:p>
          <a:p>
            <a:pPr marL="0" indent="0">
              <a:buNone/>
            </a:pPr>
            <a:r>
              <a:rPr lang="fr-CA" sz="3400" dirty="0" smtClean="0"/>
              <a:t>Jean-Guy </a:t>
            </a:r>
            <a:r>
              <a:rPr lang="fr-CA" sz="3400" dirty="0"/>
              <a:t>Vaillancourt</a:t>
            </a:r>
            <a:r>
              <a:rPr lang="fr-CA" sz="3400" dirty="0" smtClean="0"/>
              <a:t>,  “</a:t>
            </a:r>
            <a:r>
              <a:rPr lang="fr-CA" sz="3400" dirty="0"/>
              <a:t>Le </a:t>
            </a:r>
            <a:r>
              <a:rPr lang="fr-CA" sz="3400" dirty="0" smtClean="0"/>
              <a:t>Mouvement </a:t>
            </a:r>
            <a:r>
              <a:rPr lang="fr-CA" sz="3400" dirty="0"/>
              <a:t>écologiste </a:t>
            </a:r>
            <a:r>
              <a:rPr lang="fr-CA" sz="3400" dirty="0" smtClean="0"/>
              <a:t>québécois des </a:t>
            </a:r>
            <a:r>
              <a:rPr lang="fr-CA" sz="3400" dirty="0"/>
              <a:t>années ‘80</a:t>
            </a:r>
            <a:r>
              <a:rPr lang="fr-CA" sz="3400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7303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2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 nouveaux </a:t>
            </a:r>
            <a:r>
              <a:rPr lang="en-US" dirty="0" err="1" smtClean="0"/>
              <a:t>thèmes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5943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biodiversité</a:t>
            </a:r>
            <a:endParaRPr lang="en-US" dirty="0" smtClean="0"/>
          </a:p>
          <a:p>
            <a:r>
              <a:rPr lang="en-US" dirty="0" smtClean="0"/>
              <a:t>Les OGM - </a:t>
            </a:r>
            <a:r>
              <a:rPr lang="en-US" dirty="0" err="1" smtClean="0"/>
              <a:t>organismes</a:t>
            </a:r>
            <a:r>
              <a:rPr lang="en-US" dirty="0" smtClean="0"/>
              <a:t> </a:t>
            </a:r>
            <a:r>
              <a:rPr lang="en-US" dirty="0" err="1" smtClean="0"/>
              <a:t>génétiquement</a:t>
            </a:r>
            <a:r>
              <a:rPr lang="en-US" dirty="0" smtClean="0"/>
              <a:t> </a:t>
            </a:r>
            <a:r>
              <a:rPr lang="en-US" dirty="0" err="1" smtClean="0"/>
              <a:t>modifiés</a:t>
            </a:r>
            <a:endParaRPr lang="en-US" dirty="0" smtClean="0"/>
          </a:p>
          <a:p>
            <a:r>
              <a:rPr lang="en-US" dirty="0" smtClean="0"/>
              <a:t>De </a:t>
            </a:r>
            <a:r>
              <a:rPr lang="en-US" dirty="0" err="1" smtClean="0"/>
              <a:t>nouvelles</a:t>
            </a:r>
            <a:r>
              <a:rPr lang="en-US" dirty="0" smtClean="0"/>
              <a:t> </a:t>
            </a:r>
            <a:r>
              <a:rPr lang="en-US" dirty="0" err="1" smtClean="0"/>
              <a:t>énergies</a:t>
            </a:r>
            <a:r>
              <a:rPr lang="en-US" dirty="0" smtClean="0"/>
              <a:t> </a:t>
            </a:r>
            <a:r>
              <a:rPr lang="en-US" dirty="0" err="1" smtClean="0"/>
              <a:t>renouvelables</a:t>
            </a:r>
            <a:r>
              <a:rPr lang="en-US" dirty="0" smtClean="0"/>
              <a:t>: le </a:t>
            </a:r>
            <a:r>
              <a:rPr lang="en-US" dirty="0" err="1" smtClean="0"/>
              <a:t>solaire</a:t>
            </a:r>
            <a:r>
              <a:rPr lang="en-US" dirty="0" smtClean="0"/>
              <a:t>, le </a:t>
            </a:r>
            <a:r>
              <a:rPr lang="en-US" dirty="0" err="1" smtClean="0"/>
              <a:t>biogaz</a:t>
            </a:r>
            <a:r>
              <a:rPr lang="en-US" dirty="0" smtClean="0"/>
              <a:t>, </a:t>
            </a:r>
            <a:r>
              <a:rPr lang="en-US" dirty="0" err="1" smtClean="0"/>
              <a:t>l’énergie</a:t>
            </a:r>
            <a:r>
              <a:rPr lang="en-US" dirty="0" smtClean="0"/>
              <a:t> </a:t>
            </a:r>
            <a:r>
              <a:rPr lang="en-US" dirty="0" err="1"/>
              <a:t>é</a:t>
            </a:r>
            <a:r>
              <a:rPr lang="en-US" dirty="0" err="1" smtClean="0"/>
              <a:t>olienne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décroissance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(“les </a:t>
            </a:r>
            <a:r>
              <a:rPr lang="en-US" dirty="0" err="1" smtClean="0"/>
              <a:t>objecteurs</a:t>
            </a:r>
            <a:r>
              <a:rPr lang="en-US" dirty="0" smtClean="0"/>
              <a:t> de </a:t>
            </a:r>
            <a:r>
              <a:rPr lang="en-US" dirty="0" err="1" smtClean="0"/>
              <a:t>croissance</a:t>
            </a:r>
            <a:r>
              <a:rPr lang="en-US" dirty="0" smtClean="0"/>
              <a:t>”)</a:t>
            </a:r>
          </a:p>
          <a:p>
            <a:r>
              <a:rPr lang="en-US" dirty="0" err="1" smtClean="0"/>
              <a:t>L’écotourisme</a:t>
            </a:r>
            <a:endParaRPr lang="en-US" dirty="0" smtClean="0"/>
          </a:p>
          <a:p>
            <a:r>
              <a:rPr lang="en-US" dirty="0" smtClean="0"/>
              <a:t>Le commerce </a:t>
            </a:r>
            <a:r>
              <a:rPr lang="en-US" dirty="0" err="1" smtClean="0"/>
              <a:t>équitable</a:t>
            </a:r>
            <a:r>
              <a:rPr lang="en-US" dirty="0" smtClean="0"/>
              <a:t> et le </a:t>
            </a:r>
            <a:r>
              <a:rPr lang="en-US" dirty="0" err="1" smtClean="0"/>
              <a:t>développement</a:t>
            </a:r>
            <a:r>
              <a:rPr lang="en-US" dirty="0" smtClean="0"/>
              <a:t> durable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825982" y="1600200"/>
            <a:ext cx="331801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7321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7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 smtClean="0"/>
              <a:t>LE GOUVERNEMENT: 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Ministère </a:t>
            </a:r>
            <a:r>
              <a:rPr lang="fr-FR" dirty="0"/>
              <a:t>du Développement durable, de l’Environnement et des </a:t>
            </a:r>
            <a:r>
              <a:rPr lang="fr-FR" dirty="0" smtClean="0"/>
              <a:t>Parcs</a:t>
            </a:r>
          </a:p>
          <a:p>
            <a:r>
              <a:rPr lang="fr-FR" sz="2800" dirty="0">
                <a:hlinkClick r:id="rId2"/>
              </a:rPr>
              <a:t>http://</a:t>
            </a:r>
            <a:r>
              <a:rPr lang="fr-FR" sz="2800" dirty="0" smtClean="0">
                <a:hlinkClick r:id="rId2"/>
              </a:rPr>
              <a:t>www.mddep.gouv.qc.ca/ministere/inter_en.htm</a:t>
            </a:r>
            <a:endParaRPr lang="fr-FR" sz="28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/>
        </p:blipFill>
        <p:spPr>
          <a:xfrm>
            <a:off x="4566178" y="161260"/>
            <a:ext cx="4577822" cy="17437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3810000"/>
            <a:ext cx="1890145" cy="204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914954" y="4744373"/>
            <a:ext cx="1890145" cy="204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805099" y="4038600"/>
            <a:ext cx="1833757" cy="1982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642400" y="4744373"/>
            <a:ext cx="1955292" cy="21138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7388350" y="3799746"/>
            <a:ext cx="1755650" cy="191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86405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Biotrousses</a:t>
            </a:r>
            <a:r>
              <a:rPr lang="en-US" dirty="0" smtClean="0"/>
              <a:t>: un </a:t>
            </a:r>
            <a:r>
              <a:rPr lang="en-US" dirty="0" err="1" smtClean="0"/>
              <a:t>projet</a:t>
            </a:r>
            <a:r>
              <a:rPr lang="en-US" dirty="0" smtClean="0"/>
              <a:t> du </a:t>
            </a:r>
            <a:r>
              <a:rPr lang="en-US" dirty="0" err="1" smtClean="0"/>
              <a:t>govt</a:t>
            </a:r>
            <a:r>
              <a:rPr lang="en-US" dirty="0" smtClean="0"/>
              <a:t> </a:t>
            </a:r>
            <a:r>
              <a:rPr lang="en-US" dirty="0" err="1" smtClean="0"/>
              <a:t>canadien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7010400" cy="3733800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« Que vous soyez dans la nature ou en ville, il y a une </a:t>
            </a:r>
            <a:r>
              <a:rPr lang="fr-FR" dirty="0" err="1" smtClean="0"/>
              <a:t>BioTrousse</a:t>
            </a:r>
            <a:r>
              <a:rPr lang="fr-FR" dirty="0" smtClean="0"/>
              <a:t> pour vous! </a:t>
            </a:r>
            <a:br>
              <a:rPr lang="fr-FR" dirty="0" smtClean="0"/>
            </a:br>
            <a:r>
              <a:rPr lang="fr-FR" dirty="0" smtClean="0"/>
              <a:t>À travers une série d’activités interactives en plein air, vous découvrirez la biodiversité et ce que vous pouvez faire pour en prendre soin. »</a:t>
            </a:r>
          </a:p>
          <a:p>
            <a:r>
              <a:rPr lang="en-US" sz="2400" dirty="0" smtClean="0">
                <a:hlinkClick r:id="rId2"/>
              </a:rPr>
              <a:t>http://www.ec.gc.ca/biotrousses-biokits/default.asp?lang=Fr&amp;n=C0269262-1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 descr="biotroussenature_peti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638800" y="3438525"/>
            <a:ext cx="3396617" cy="334327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 </a:t>
            </a:r>
            <a:r>
              <a:rPr lang="en-US" dirty="0" err="1" smtClean="0"/>
              <a:t>partis</a:t>
            </a:r>
            <a:r>
              <a:rPr lang="en-US" dirty="0" smtClean="0"/>
              <a:t> </a:t>
            </a:r>
            <a:r>
              <a:rPr lang="en-US" dirty="0" err="1" smtClean="0"/>
              <a:t>politiques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Le Parti Vert du Québec </a:t>
            </a:r>
            <a:r>
              <a:rPr lang="fr-FR" dirty="0" smtClean="0"/>
              <a:t>(PVQ)</a:t>
            </a:r>
          </a:p>
          <a:p>
            <a:pPr marL="0" indent="0">
              <a:buNone/>
            </a:pPr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://www.pvq.qc.ca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Le </a:t>
            </a:r>
            <a:r>
              <a:rPr lang="fr-FR" b="1" dirty="0"/>
              <a:t>Parti Vert du Canada</a:t>
            </a:r>
          </a:p>
          <a:p>
            <a:pPr marL="0" indent="0">
              <a:buNone/>
            </a:pPr>
            <a:r>
              <a:rPr lang="fr-FR" dirty="0">
                <a:hlinkClick r:id="rId3"/>
              </a:rPr>
              <a:t>http://grgyegrh7rtcghrjcgeenparty.ca/fr/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>  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15623" y="3797526"/>
            <a:ext cx="4280177" cy="1536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724400" y="3797526"/>
            <a:ext cx="4219576" cy="19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4721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Quelques</a:t>
            </a:r>
            <a:r>
              <a:rPr lang="en-US" dirty="0"/>
              <a:t> </a:t>
            </a:r>
            <a:r>
              <a:rPr lang="en-US" dirty="0" err="1" smtClean="0"/>
              <a:t>organisations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 </a:t>
            </a:r>
            <a:r>
              <a:rPr lang="en-US" dirty="0" err="1" smtClean="0"/>
              <a:t>Réseau</a:t>
            </a:r>
            <a:r>
              <a:rPr lang="en-US" dirty="0" smtClean="0"/>
              <a:t> </a:t>
            </a:r>
            <a:r>
              <a:rPr lang="en-US" dirty="0" err="1"/>
              <a:t>canadien</a:t>
            </a:r>
            <a:r>
              <a:rPr lang="en-US" dirty="0"/>
              <a:t> de </a:t>
            </a:r>
            <a:r>
              <a:rPr lang="en-US" dirty="0" err="1"/>
              <a:t>l’environnement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://www.rcen.canada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 </a:t>
            </a:r>
            <a:r>
              <a:rPr lang="en-US" dirty="0" err="1" smtClean="0"/>
              <a:t>Réseau</a:t>
            </a:r>
            <a:r>
              <a:rPr lang="en-US" dirty="0" smtClean="0"/>
              <a:t> </a:t>
            </a:r>
            <a:r>
              <a:rPr lang="en-US" dirty="0" err="1"/>
              <a:t>Québecois</a:t>
            </a:r>
            <a:r>
              <a:rPr lang="en-US" dirty="0"/>
              <a:t> des </a:t>
            </a:r>
            <a:r>
              <a:rPr lang="en-US" dirty="0" err="1"/>
              <a:t>groupes</a:t>
            </a:r>
            <a:r>
              <a:rPr lang="en-US" dirty="0"/>
              <a:t> </a:t>
            </a:r>
            <a:r>
              <a:rPr lang="en-US" dirty="0" err="1"/>
              <a:t>écologistes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http://www.rqge.qc.ca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09800" y="2190292"/>
            <a:ext cx="5181601" cy="306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8125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144963" y="3644900"/>
            <a:ext cx="4999037" cy="31972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0"/>
            <a:ext cx="4724400" cy="354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8230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universités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4343400" cy="4754563"/>
          </a:xfrm>
        </p:spPr>
        <p:txBody>
          <a:bodyPr>
            <a:normAutofit lnSpcReduction="10000"/>
          </a:bodyPr>
          <a:lstStyle/>
          <a:p>
            <a:r>
              <a:rPr lang="fr-FR" sz="3600" dirty="0"/>
              <a:t>Institut québécois de la biodiversité, Département de sciences biologique Université de Montréal (IQBIO) / </a:t>
            </a:r>
            <a:r>
              <a:rPr lang="fr-FR" sz="3600" dirty="0">
                <a:hlinkClick r:id="rId2"/>
              </a:rPr>
              <a:t>www.iqbio.qc.ca</a:t>
            </a:r>
            <a:r>
              <a:rPr lang="fr-FR" sz="3600" dirty="0"/>
              <a:t> </a:t>
            </a:r>
            <a:endParaRPr lang="fr-FR" sz="3600" dirty="0" smtClean="0"/>
          </a:p>
          <a:p>
            <a:r>
              <a:rPr lang="fr-FR" sz="3600" dirty="0" smtClean="0"/>
              <a:t>HEC  Montréal</a:t>
            </a:r>
            <a:br>
              <a:rPr lang="fr-FR" sz="3600" dirty="0" smtClean="0"/>
            </a:br>
            <a:endParaRPr lang="fr-FR" sz="3600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4297363"/>
          </a:xfrm>
        </p:spPr>
        <p:txBody>
          <a:bodyPr>
            <a:normAutofit lnSpcReduction="10000"/>
          </a:bodyPr>
          <a:lstStyle/>
          <a:p>
            <a:r>
              <a:rPr lang="fr-FR" sz="3600" i="1" dirty="0" err="1"/>
              <a:t>Univert</a:t>
            </a:r>
            <a:r>
              <a:rPr lang="fr-FR" sz="3600" i="1" dirty="0"/>
              <a:t> Laval </a:t>
            </a:r>
            <a:r>
              <a:rPr lang="fr-FR" sz="3600" i="1" dirty="0" smtClean="0"/>
              <a:t> </a:t>
            </a:r>
            <a:r>
              <a:rPr lang="fr-FR" dirty="0">
                <a:hlinkClick r:id="rId3"/>
              </a:rPr>
              <a:t>www.univert.asso.ulaval.ca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 err="1" smtClean="0"/>
              <a:t>estudiantine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991600" y="2895600"/>
            <a:ext cx="4000000" cy="4000000"/>
          </a:xfrm>
          <a:prstGeom prst="rect">
            <a:avLst/>
          </a:prstGeom>
        </p:spPr>
      </p:pic>
      <p:pic>
        <p:nvPicPr>
          <p:cNvPr id="7" name="Picture 6" descr="b_germe.gif"/>
          <p:cNvPicPr>
            <a:picLocks noChangeAspect="1"/>
          </p:cNvPicPr>
          <p:nvPr/>
        </p:nvPicPr>
        <p:blipFill>
          <a:blip r:embed="rId5" cstate="print"/>
          <a:srcRect l="2799" r="22391"/>
          <a:stretch>
            <a:fillRect/>
          </a:stretch>
        </p:blipFill>
        <p:spPr>
          <a:xfrm>
            <a:off x="172902" y="5600731"/>
            <a:ext cx="5084898" cy="108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691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Quelques</a:t>
            </a:r>
            <a:r>
              <a:rPr lang="en-US" dirty="0" smtClean="0"/>
              <a:t> ONG (</a:t>
            </a:r>
            <a:r>
              <a:rPr lang="en-US" dirty="0" err="1" smtClean="0"/>
              <a:t>organisations</a:t>
            </a:r>
            <a:r>
              <a:rPr lang="en-US" dirty="0" smtClean="0"/>
              <a:t> non-</a:t>
            </a:r>
            <a:r>
              <a:rPr lang="en-US" dirty="0" err="1" smtClean="0"/>
              <a:t>gouvernementales</a:t>
            </a:r>
            <a:r>
              <a:rPr lang="en-US" dirty="0" smtClean="0"/>
              <a:t>) et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liste</a:t>
            </a:r>
            <a:r>
              <a:rPr lang="en-US" dirty="0" smtClean="0"/>
              <a:t> </a:t>
            </a:r>
            <a:r>
              <a:rPr lang="en-US" dirty="0" err="1" smtClean="0"/>
              <a:t>d’ONG</a:t>
            </a:r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ocales et </a:t>
            </a:r>
            <a:r>
              <a:rPr lang="en-US" dirty="0" err="1" smtClean="0"/>
              <a:t>nationales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://www.labonnepage.com/acteurs2.html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/>
              <a:t>Nature Québec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www.naturequebec.org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4876800"/>
            <a:ext cx="6505014" cy="1543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6858000" y="44958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653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Quelques</a:t>
            </a:r>
            <a:r>
              <a:rPr lang="en-US" dirty="0" smtClean="0"/>
              <a:t> ONG et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257800"/>
          </a:xfrm>
        </p:spPr>
        <p:txBody>
          <a:bodyPr>
            <a:normAutofit fontScale="55000" lnSpcReduction="20000"/>
          </a:bodyPr>
          <a:lstStyle/>
          <a:p>
            <a:r>
              <a:rPr lang="fr-FR" sz="5700" dirty="0"/>
              <a:t>Mouvement Québécois pour une Décroissance </a:t>
            </a:r>
            <a:r>
              <a:rPr lang="fr-FR" sz="5700" dirty="0" smtClean="0"/>
              <a:t>Conviviale</a:t>
            </a:r>
            <a:endParaRPr lang="en-US" sz="5700" dirty="0" smtClean="0">
              <a:hlinkClick r:id="rId2"/>
            </a:endParaRPr>
          </a:p>
          <a:p>
            <a:pPr marL="0" indent="0">
              <a:buNone/>
            </a:pPr>
            <a:r>
              <a:rPr lang="en-US" sz="4400" dirty="0" smtClean="0">
                <a:hlinkClick r:id="rId2"/>
              </a:rPr>
              <a:t>http</a:t>
            </a:r>
            <a:r>
              <a:rPr lang="en-US" sz="4400" dirty="0">
                <a:hlinkClick r:id="rId2"/>
              </a:rPr>
              <a:t>://</a:t>
            </a:r>
            <a:r>
              <a:rPr lang="en-US" sz="4400" dirty="0" smtClean="0">
                <a:hlinkClick r:id="rId2"/>
              </a:rPr>
              <a:t>www.decroissance.qc.ca/node/100</a:t>
            </a:r>
            <a:endParaRPr lang="en-US" sz="4400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sz="5800" dirty="0" smtClean="0"/>
              <a:t>Les </a:t>
            </a:r>
            <a:r>
              <a:rPr lang="en-US" sz="5800" dirty="0" err="1" smtClean="0"/>
              <a:t>AmiEs</a:t>
            </a:r>
            <a:r>
              <a:rPr lang="en-US" sz="5800" dirty="0" smtClean="0"/>
              <a:t> de la Terre de Quebec</a:t>
            </a:r>
            <a:r>
              <a:rPr lang="en-US" dirty="0" smtClean="0"/>
              <a:t> </a:t>
            </a:r>
            <a:r>
              <a:rPr lang="en-US" sz="4500" dirty="0" smtClean="0"/>
              <a:t>(</a:t>
            </a:r>
            <a:r>
              <a:rPr lang="en-US" sz="4500" dirty="0" err="1" smtClean="0"/>
              <a:t>depuis</a:t>
            </a:r>
            <a:r>
              <a:rPr lang="en-US" sz="4500" dirty="0" smtClean="0"/>
              <a:t> 1978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fr-FR" sz="4400" dirty="0">
                <a:hlinkClick r:id="rId3"/>
              </a:rPr>
              <a:t>www.atquebec.org</a:t>
            </a:r>
            <a:endParaRPr lang="fr-FR" sz="4400" dirty="0"/>
          </a:p>
          <a:p>
            <a:pPr marL="0" indent="0">
              <a:buNone/>
            </a:pPr>
            <a:r>
              <a:rPr lang="fr-FR" sz="4500" dirty="0" smtClean="0"/>
              <a:t>« Par </a:t>
            </a:r>
            <a:r>
              <a:rPr lang="fr-FR" sz="4500" dirty="0"/>
              <a:t>la réflexion, l'éducation, la défense collective de droits et le développement d'alternatives, nous tentons de favoriser l'émergence d'un monde plus équitable, solidaire et écologiquement viable pour les générations actuelles et futures.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fr-FR" sz="7300" dirty="0" smtClean="0"/>
              <a:t>Aventure </a:t>
            </a:r>
            <a:r>
              <a:rPr lang="fr-FR" sz="7300" dirty="0"/>
              <a:t>Écotourisme </a:t>
            </a:r>
            <a:r>
              <a:rPr lang="fr-FR" sz="7300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fr-FR" sz="3600" dirty="0" smtClean="0">
                <a:hlinkClick r:id="rId4"/>
              </a:rPr>
              <a:t>www.aventure-ecotourisme.qc.ca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638800" y="4953625"/>
            <a:ext cx="3143250" cy="175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429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Quelques</a:t>
            </a:r>
            <a:r>
              <a:rPr lang="en-US" dirty="0"/>
              <a:t> ONG et associations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800600" cy="4525963"/>
          </a:xfrm>
        </p:spPr>
        <p:txBody>
          <a:bodyPr/>
          <a:lstStyle/>
          <a:p>
            <a:r>
              <a:rPr lang="en-US" sz="3200" dirty="0" smtClean="0"/>
              <a:t>Association </a:t>
            </a:r>
            <a:r>
              <a:rPr lang="fr-FR" sz="3200" dirty="0" smtClean="0"/>
              <a:t>québécoise </a:t>
            </a:r>
            <a:r>
              <a:rPr lang="en-US" sz="3200" dirty="0" smtClean="0"/>
              <a:t>pour la promotion de </a:t>
            </a:r>
            <a:r>
              <a:rPr lang="en-US" sz="3200" dirty="0" err="1" smtClean="0"/>
              <a:t>l’éducation</a:t>
            </a:r>
            <a:r>
              <a:rPr lang="en-US" sz="3200" dirty="0" smtClean="0"/>
              <a:t> relative à </a:t>
            </a:r>
            <a:r>
              <a:rPr lang="en-US" sz="3200" dirty="0" err="1" smtClean="0"/>
              <a:t>l’environnement</a:t>
            </a:r>
            <a:endParaRPr lang="en-US" sz="3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267200" cy="4525963"/>
          </a:xfrm>
        </p:spPr>
        <p:txBody>
          <a:bodyPr/>
          <a:lstStyle/>
          <a:p>
            <a:r>
              <a:rPr lang="fr-FR" sz="3200" dirty="0"/>
              <a:t>Front commun québécois pour une gestion écologique des déchets (FCQGED)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  <a14:imgLayer r:embed="rId3">
                    <a14:imgEffect>
                      <a14:brightnessContrast bright="-17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04800" y="4125093"/>
            <a:ext cx="4927268" cy="19709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638800" y="3732973"/>
            <a:ext cx="2819400" cy="297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34680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/>
              <a:t>Quelques</a:t>
            </a:r>
            <a:r>
              <a:rPr lang="en-US" dirty="0"/>
              <a:t> ONG et associations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7086600" cy="4830763"/>
          </a:xfrm>
        </p:spPr>
        <p:txBody>
          <a:bodyPr/>
          <a:lstStyle/>
          <a:p>
            <a:r>
              <a:rPr lang="en-US" sz="4000" dirty="0"/>
              <a:t>Greenpeace </a:t>
            </a:r>
            <a:r>
              <a:rPr lang="en-US" sz="4000" dirty="0" smtClean="0"/>
              <a:t>Canada, </a:t>
            </a:r>
            <a:br>
              <a:rPr lang="en-US" sz="4000" dirty="0" smtClean="0"/>
            </a:br>
            <a:r>
              <a:rPr lang="en-US" sz="4000" dirty="0" smtClean="0"/>
              <a:t>Québec</a:t>
            </a:r>
            <a:endParaRPr lang="en-US" sz="4000" dirty="0"/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://coalitioncitoyenne.boutick.com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-1" y="5296474"/>
            <a:ext cx="9115647" cy="1168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981648" y="1166700"/>
            <a:ext cx="4134000" cy="31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4068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Quelques </a:t>
            </a:r>
            <a:r>
              <a:rPr lang="fr-FR" dirty="0"/>
              <a:t>écologistes célèbres</a:t>
            </a:r>
            <a:r>
              <a:rPr lang="fr-CA" dirty="0"/>
              <a:t/>
            </a:r>
            <a:br>
              <a:rPr lang="fr-CA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5105400" cy="5638800"/>
          </a:xfrm>
        </p:spPr>
        <p:txBody>
          <a:bodyPr>
            <a:normAutofit fontScale="85000" lnSpcReduction="20000"/>
          </a:bodyPr>
          <a:lstStyle/>
          <a:p>
            <a:r>
              <a:rPr lang="fr-CA" sz="4000" dirty="0"/>
              <a:t>Pierre </a:t>
            </a:r>
            <a:r>
              <a:rPr lang="fr-CA" sz="4000" dirty="0" err="1"/>
              <a:t>Dansereau</a:t>
            </a:r>
            <a:r>
              <a:rPr lang="fr-CA" sz="4000" dirty="0"/>
              <a:t> </a:t>
            </a:r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sz="4000" dirty="0" smtClean="0"/>
              <a:t>(</a:t>
            </a:r>
            <a:r>
              <a:rPr lang="fr-CA" sz="4000" dirty="0"/>
              <a:t>né en 1911!) </a:t>
            </a:r>
            <a:endParaRPr lang="fr-CA" sz="4000" dirty="0" smtClean="0"/>
          </a:p>
          <a:p>
            <a:r>
              <a:rPr lang="fr-FR" sz="4000" dirty="0"/>
              <a:t>Environnementaliste québécois reconnu mondialement pour ses recherches sur les écosystèmes</a:t>
            </a:r>
            <a:endParaRPr lang="fr-CA" sz="4000" dirty="0" smtClean="0"/>
          </a:p>
          <a:p>
            <a:r>
              <a:rPr lang="fr-CA" sz="4000" dirty="0" smtClean="0"/>
              <a:t>le film documentaire: </a:t>
            </a:r>
            <a:r>
              <a:rPr lang="fr-CA" sz="4000" i="1" dirty="0" smtClean="0"/>
              <a:t>Quelques raisons d’espérer </a:t>
            </a:r>
            <a:r>
              <a:rPr lang="fr-CA" sz="4000" dirty="0" smtClean="0"/>
              <a:t/>
            </a:r>
            <a:br>
              <a:rPr lang="fr-CA" sz="4000" dirty="0" smtClean="0"/>
            </a:br>
            <a:r>
              <a:rPr lang="fr-CA" dirty="0" smtClean="0">
                <a:hlinkClick r:id="rId2"/>
              </a:rPr>
              <a:t>http://www.onf.ca/selections/des-films-pour-changer-le-monde/visionnez/Quelques_raisons_desperer/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347291" y="1180657"/>
            <a:ext cx="3771900" cy="5657850"/>
          </a:xfr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7197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dirty="0"/>
              <a:t>Quelques écologistes célèbres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3313154" cy="513065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1371600"/>
            <a:ext cx="5105400" cy="5334000"/>
          </a:xfrm>
        </p:spPr>
        <p:txBody>
          <a:bodyPr>
            <a:normAutofit fontScale="70000" lnSpcReduction="20000"/>
          </a:bodyPr>
          <a:lstStyle/>
          <a:p>
            <a:r>
              <a:rPr lang="fr-CA" sz="4500" dirty="0"/>
              <a:t>Jean-Guy Vaillancourt, prof de </a:t>
            </a:r>
            <a:r>
              <a:rPr lang="fr-CA" sz="4500" dirty="0" smtClean="0"/>
              <a:t>sociologie à </a:t>
            </a:r>
            <a:r>
              <a:rPr lang="en-US" sz="4500" dirty="0" err="1" smtClean="0"/>
              <a:t>l'Université</a:t>
            </a:r>
            <a:r>
              <a:rPr lang="en-US" sz="4500" dirty="0" smtClean="0"/>
              <a:t> </a:t>
            </a:r>
            <a:r>
              <a:rPr lang="en-US" sz="4500" dirty="0"/>
              <a:t>de </a:t>
            </a:r>
            <a:r>
              <a:rPr lang="en-US" sz="4500" dirty="0" smtClean="0"/>
              <a:t>Montréal</a:t>
            </a:r>
          </a:p>
          <a:p>
            <a:r>
              <a:rPr lang="fr-FR" sz="4500" dirty="0" smtClean="0"/>
              <a:t>« Ses </a:t>
            </a:r>
            <a:r>
              <a:rPr lang="fr-FR" sz="4500" dirty="0"/>
              <a:t>recherches sur les aspects sociaux des problèmes environnementaux ont fait de lui un des principaux experts québécois des sciences sociales de l'environnement</a:t>
            </a:r>
            <a:r>
              <a:rPr lang="fr-FR" sz="4500" dirty="0" smtClean="0"/>
              <a:t>. </a:t>
            </a:r>
            <a:r>
              <a:rPr lang="fr-FR" sz="4500" dirty="0"/>
              <a:t>»</a:t>
            </a:r>
            <a:br>
              <a:rPr lang="fr-FR" sz="4500" dirty="0"/>
            </a:b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classiques.uqac.ca/contemporains/vaillancourt_jean_guy/vaillancourt_jean_guy.html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53206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r-FR" dirty="0"/>
              <a:t>Q</a:t>
            </a:r>
            <a:r>
              <a:rPr lang="fr-FR" dirty="0" smtClean="0"/>
              <a:t>uelques </a:t>
            </a:r>
            <a:r>
              <a:rPr lang="fr-FR" dirty="0"/>
              <a:t>écologistes célèbres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434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     </a:t>
            </a:r>
            <a:r>
              <a:rPr lang="fr-FR" sz="3600" dirty="0" smtClean="0"/>
              <a:t>Michel </a:t>
            </a:r>
            <a:r>
              <a:rPr lang="fr-FR" sz="3600" dirty="0" err="1" smtClean="0"/>
              <a:t>Jurdant</a:t>
            </a:r>
            <a:endParaRPr lang="fr-FR" sz="3600" dirty="0" smtClean="0"/>
          </a:p>
          <a:p>
            <a:r>
              <a:rPr lang="fr-FR" sz="3600" i="1" dirty="0" smtClean="0"/>
              <a:t>Le </a:t>
            </a:r>
            <a:r>
              <a:rPr lang="fr-FR" sz="3600" i="1" dirty="0"/>
              <a:t>défi </a:t>
            </a:r>
            <a:r>
              <a:rPr lang="fr-FR" sz="3600" i="1" dirty="0" smtClean="0"/>
              <a:t>écologiste (1984)</a:t>
            </a:r>
            <a:r>
              <a:rPr lang="fr-FR" sz="3600" dirty="0" smtClean="0"/>
              <a:t>, </a:t>
            </a:r>
            <a:r>
              <a:rPr lang="fr-FR" sz="3600" dirty="0"/>
              <a:t>Boréal Express, Montréal. </a:t>
            </a:r>
            <a:endParaRPr lang="fr-FR" sz="3600" dirty="0" smtClean="0"/>
          </a:p>
          <a:p>
            <a:r>
              <a:rPr lang="fr-FR" sz="3600" dirty="0" smtClean="0"/>
              <a:t>Il </a:t>
            </a:r>
            <a:r>
              <a:rPr lang="fr-FR" sz="3600" dirty="0"/>
              <a:t>est le fondateur des </a:t>
            </a:r>
            <a:r>
              <a:rPr lang="fr-FR" sz="3600" dirty="0" err="1" smtClean="0"/>
              <a:t>AmiEs</a:t>
            </a:r>
            <a:r>
              <a:rPr lang="fr-FR" sz="3600" dirty="0" smtClean="0"/>
              <a:t> </a:t>
            </a:r>
            <a:r>
              <a:rPr lang="fr-FR" sz="3600" dirty="0"/>
              <a:t>de la Terre de </a:t>
            </a:r>
            <a:r>
              <a:rPr lang="fr-FR" sz="3600" dirty="0" smtClean="0"/>
              <a:t>Québec (1978).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800600" y="1066800"/>
            <a:ext cx="3639780" cy="553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65987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fr-FR" dirty="0"/>
              <a:t>Q</a:t>
            </a:r>
            <a:r>
              <a:rPr lang="fr-FR" dirty="0" smtClean="0"/>
              <a:t>uelques </a:t>
            </a:r>
            <a:r>
              <a:rPr lang="fr-FR" dirty="0"/>
              <a:t>écologistes célèbres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</p:spPr>
        <p:txBody>
          <a:bodyPr>
            <a:normAutofit fontScale="92500" lnSpcReduction="20000"/>
          </a:bodyPr>
          <a:lstStyle/>
          <a:p>
            <a:r>
              <a:rPr lang="fr-FR" sz="3600" dirty="0"/>
              <a:t>Jacques </a:t>
            </a:r>
            <a:r>
              <a:rPr lang="fr-FR" sz="3600" dirty="0" err="1" smtClean="0"/>
              <a:t>Languirand</a:t>
            </a:r>
            <a:r>
              <a:rPr lang="fr-FR" sz="3600" dirty="0" smtClean="0"/>
              <a:t>, journaliste (</a:t>
            </a:r>
            <a:r>
              <a:rPr lang="fr-FR" sz="3600" i="1" dirty="0" smtClean="0"/>
              <a:t>Le Devoir</a:t>
            </a:r>
            <a:r>
              <a:rPr lang="fr-FR" sz="3600" dirty="0" smtClean="0"/>
              <a:t>, Radio Canada, </a:t>
            </a:r>
            <a:r>
              <a:rPr lang="fr-FR" sz="3600" dirty="0" err="1" smtClean="0"/>
              <a:t>etc</a:t>
            </a:r>
            <a:r>
              <a:rPr lang="fr-FR" sz="3600" dirty="0" smtClean="0"/>
              <a:t>), </a:t>
            </a:r>
            <a:r>
              <a:rPr lang="fr-FR" sz="3600" dirty="0" err="1"/>
              <a:t>é</a:t>
            </a:r>
            <a:r>
              <a:rPr lang="fr-FR" sz="3600" dirty="0" err="1" smtClean="0"/>
              <a:t>cophilosophe</a:t>
            </a:r>
            <a:r>
              <a:rPr lang="fr-FR" sz="3600" dirty="0" smtClean="0"/>
              <a:t> </a:t>
            </a:r>
          </a:p>
          <a:p>
            <a:r>
              <a:rPr lang="fr-FR" sz="3600" dirty="0" smtClean="0"/>
              <a:t>Errol </a:t>
            </a:r>
            <a:r>
              <a:rPr lang="fr-FR" sz="3600" dirty="0" err="1"/>
              <a:t>Duchaine</a:t>
            </a:r>
            <a:r>
              <a:rPr lang="fr-FR" sz="3600" dirty="0"/>
              <a:t>, animateur de la Semaine verte à Radio-Canada</a:t>
            </a:r>
            <a:br>
              <a:rPr lang="fr-FR" sz="3600" dirty="0"/>
            </a:br>
            <a:r>
              <a:rPr lang="fr-FR" sz="3600" dirty="0"/>
              <a:t>(avant, animateur de la Semaine verte à la Télé</a:t>
            </a:r>
            <a:r>
              <a:rPr lang="fr-FR" sz="3600" dirty="0" smtClean="0"/>
              <a:t>)</a:t>
            </a:r>
          </a:p>
          <a:p>
            <a:r>
              <a:rPr lang="en-US" sz="3600" dirty="0" smtClean="0"/>
              <a:t>Steven </a:t>
            </a:r>
            <a:r>
              <a:rPr lang="en-US" sz="3600" dirty="0" err="1" smtClean="0"/>
              <a:t>Guilbeault</a:t>
            </a:r>
            <a:r>
              <a:rPr lang="en-US" sz="3600" dirty="0" smtClean="0"/>
              <a:t>, a </a:t>
            </a:r>
            <a:r>
              <a:rPr lang="en-US" sz="3600" dirty="0" err="1" smtClean="0"/>
              <a:t>travaillé</a:t>
            </a:r>
            <a:r>
              <a:rPr lang="en-US" sz="3600" dirty="0" smtClean="0"/>
              <a:t> pour Greenpeace, a </a:t>
            </a:r>
            <a:r>
              <a:rPr lang="en-US" sz="3600" dirty="0" err="1" smtClean="0"/>
              <a:t>fondé</a:t>
            </a:r>
            <a:r>
              <a:rPr lang="en-US" sz="3600" dirty="0" smtClean="0"/>
              <a:t> “</a:t>
            </a:r>
            <a:r>
              <a:rPr lang="en-US" sz="3600" dirty="0" err="1" smtClean="0"/>
              <a:t>Equiterre</a:t>
            </a:r>
            <a:r>
              <a:rPr lang="en-US" sz="3600" dirty="0" smtClean="0"/>
              <a:t>”</a:t>
            </a:r>
          </a:p>
          <a:p>
            <a:pPr marL="0" indent="0">
              <a:buNone/>
            </a:pPr>
            <a:r>
              <a:rPr lang="fr-FR" sz="3600" dirty="0" smtClean="0"/>
              <a:t>     «</a:t>
            </a:r>
            <a:r>
              <a:rPr lang="fr-FR" sz="3600" dirty="0"/>
              <a:t> Changer le monde, un geste à la fois </a:t>
            </a:r>
            <a:r>
              <a:rPr lang="fr-FR" sz="3600" dirty="0" smtClean="0"/>
              <a:t>»</a:t>
            </a:r>
          </a:p>
          <a:p>
            <a:r>
              <a:rPr lang="fr-FR" sz="3600" dirty="0" smtClean="0"/>
              <a:t>André </a:t>
            </a:r>
            <a:r>
              <a:rPr lang="fr-FR" sz="3600" dirty="0" err="1" smtClean="0"/>
              <a:t>Larivière</a:t>
            </a:r>
            <a:r>
              <a:rPr lang="fr-FR" sz="3600" dirty="0" smtClean="0"/>
              <a:t>, </a:t>
            </a:r>
            <a:r>
              <a:rPr lang="fr-FR" sz="3600" dirty="0"/>
              <a:t>militant écologiste et </a:t>
            </a:r>
            <a:r>
              <a:rPr lang="fr-FR" sz="3600" dirty="0" smtClean="0"/>
              <a:t>antinucléaire</a:t>
            </a:r>
          </a:p>
          <a:p>
            <a:r>
              <a:rPr lang="en-US" sz="3600" dirty="0" err="1"/>
              <a:t>Gisèle</a:t>
            </a:r>
            <a:r>
              <a:rPr lang="en-US" sz="3600" dirty="0"/>
              <a:t> </a:t>
            </a:r>
            <a:r>
              <a:rPr lang="en-US" sz="3600" dirty="0" err="1"/>
              <a:t>Lamoureux</a:t>
            </a:r>
            <a:r>
              <a:rPr lang="en-US" sz="3600" dirty="0"/>
              <a:t>, </a:t>
            </a:r>
            <a:r>
              <a:rPr lang="en-US" sz="3600" dirty="0" err="1"/>
              <a:t>botaniste</a:t>
            </a:r>
            <a:r>
              <a:rPr lang="en-US" sz="3600" dirty="0"/>
              <a:t> (</a:t>
            </a:r>
            <a:r>
              <a:rPr lang="en-US" sz="3600" dirty="0" err="1"/>
              <a:t>FloraQuebeca</a:t>
            </a:r>
            <a:r>
              <a:rPr lang="en-US" sz="3600" dirty="0"/>
              <a:t>)</a:t>
            </a:r>
            <a:br>
              <a:rPr lang="en-US" sz="3600" dirty="0"/>
            </a:br>
            <a:r>
              <a:rPr lang="en-US" sz="3600" dirty="0" err="1" smtClean="0"/>
              <a:t>vidéo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http://www.floraquebeca.qc.ca/</a:t>
            </a:r>
            <a:r>
              <a:rPr lang="en-US" dirty="0"/>
              <a:t>  (6:44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8221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fr-FR" dirty="0"/>
              <a:t>Q</a:t>
            </a:r>
            <a:r>
              <a:rPr lang="fr-FR" dirty="0" smtClean="0"/>
              <a:t>uelques </a:t>
            </a:r>
            <a:br>
              <a:rPr lang="fr-FR" dirty="0" smtClean="0"/>
            </a:br>
            <a:r>
              <a:rPr lang="fr-FR" dirty="0" smtClean="0"/>
              <a:t>« environnementalistes » célèbres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50292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400" dirty="0"/>
              <a:t>Roy Dupuis</a:t>
            </a:r>
            <a:r>
              <a:rPr lang="en-US" sz="3200" dirty="0"/>
              <a:t>, </a:t>
            </a:r>
            <a:r>
              <a:rPr lang="en-US" sz="3200" dirty="0" err="1" smtClean="0"/>
              <a:t>acteur</a:t>
            </a:r>
            <a:r>
              <a:rPr lang="en-US" sz="3200" dirty="0" smtClean="0"/>
              <a:t>, militant </a:t>
            </a:r>
            <a:r>
              <a:rPr lang="en-US" sz="3200" dirty="0"/>
              <a:t>et </a:t>
            </a:r>
            <a:r>
              <a:rPr lang="en-US" sz="3200" dirty="0" err="1" smtClean="0"/>
              <a:t>président</a:t>
            </a:r>
            <a:r>
              <a:rPr lang="en-US" sz="3200" dirty="0" smtClean="0"/>
              <a:t> </a:t>
            </a:r>
            <a:r>
              <a:rPr lang="en-US" sz="3200" dirty="0"/>
              <a:t>de la “</a:t>
            </a:r>
            <a:r>
              <a:rPr lang="en-US" sz="3200" dirty="0" err="1"/>
              <a:t>Fondation</a:t>
            </a:r>
            <a:r>
              <a:rPr lang="en-US" sz="3200" dirty="0"/>
              <a:t> </a:t>
            </a:r>
            <a:r>
              <a:rPr lang="en-US" sz="3200" dirty="0" err="1" smtClean="0"/>
              <a:t>Rivières</a:t>
            </a:r>
            <a:r>
              <a:rPr lang="en-US" sz="3200" dirty="0" smtClean="0"/>
              <a:t>” </a:t>
            </a:r>
            <a:r>
              <a:rPr lang="en-US" dirty="0" smtClean="0"/>
              <a:t>qui a pour but de </a:t>
            </a:r>
            <a:r>
              <a:rPr lang="en-US" dirty="0" err="1" smtClean="0"/>
              <a:t>préserver</a:t>
            </a:r>
            <a:r>
              <a:rPr lang="en-US" dirty="0" smtClean="0"/>
              <a:t> le </a:t>
            </a:r>
            <a:r>
              <a:rPr lang="en-US" dirty="0" err="1" smtClean="0"/>
              <a:t>caractère</a:t>
            </a:r>
            <a:r>
              <a:rPr lang="en-US" dirty="0" smtClean="0"/>
              <a:t> naturel des </a:t>
            </a:r>
            <a:r>
              <a:rPr lang="en-US" dirty="0" err="1" smtClean="0"/>
              <a:t>cours</a:t>
            </a:r>
            <a:r>
              <a:rPr lang="en-US" dirty="0"/>
              <a:t> </a:t>
            </a:r>
            <a:r>
              <a:rPr lang="en-US" dirty="0" err="1" smtClean="0"/>
              <a:t>d’eau</a:t>
            </a:r>
            <a:r>
              <a:rPr lang="en-US" dirty="0"/>
              <a:t> </a:t>
            </a:r>
            <a:r>
              <a:rPr lang="en-US" sz="2600" dirty="0" smtClean="0">
                <a:hlinkClick r:id="rId2"/>
              </a:rPr>
              <a:t>http</a:t>
            </a:r>
            <a:r>
              <a:rPr lang="en-US" sz="2600" dirty="0">
                <a:hlinkClick r:id="rId2"/>
              </a:rPr>
              <a:t>://fondationrivieres.org/?</a:t>
            </a:r>
            <a:r>
              <a:rPr lang="en-US" sz="2600" dirty="0" smtClean="0">
                <a:hlinkClick r:id="rId2"/>
              </a:rPr>
              <a:t>lang=fr</a:t>
            </a: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Film </a:t>
            </a:r>
            <a:r>
              <a:rPr lang="en-US" sz="3600" dirty="0" err="1" smtClean="0"/>
              <a:t>documentaire</a:t>
            </a:r>
            <a:r>
              <a:rPr lang="en-US" sz="3600" dirty="0" smtClean="0"/>
              <a:t>: </a:t>
            </a:r>
            <a:r>
              <a:rPr lang="en-US" sz="3600" i="1" dirty="0" err="1" smtClean="0"/>
              <a:t>Chercher</a:t>
            </a:r>
            <a:r>
              <a:rPr lang="en-US" sz="3600" i="1" dirty="0" smtClean="0"/>
              <a:t> le courant</a:t>
            </a:r>
            <a:r>
              <a:rPr lang="en-US" sz="3600" dirty="0" smtClean="0"/>
              <a:t> </a:t>
            </a:r>
            <a:r>
              <a:rPr lang="en-US" sz="3200" dirty="0" smtClean="0"/>
              <a:t>(</a:t>
            </a:r>
            <a:r>
              <a:rPr lang="en-US" sz="3200" dirty="0"/>
              <a:t>Nicolas </a:t>
            </a:r>
            <a:r>
              <a:rPr lang="en-US" sz="3200" dirty="0" err="1"/>
              <a:t>Boisclair</a:t>
            </a:r>
            <a:r>
              <a:rPr lang="en-US" sz="3200" dirty="0"/>
              <a:t> &amp; Alexis de </a:t>
            </a:r>
            <a:r>
              <a:rPr lang="en-US" sz="3200" dirty="0" err="1" smtClean="0"/>
              <a:t>Gheldere</a:t>
            </a:r>
            <a:r>
              <a:rPr lang="en-US" sz="3200" dirty="0" smtClean="0"/>
              <a:t>, 2011)</a:t>
            </a:r>
          </a:p>
          <a:p>
            <a:pPr marL="0" indent="0">
              <a:buNone/>
            </a:pPr>
            <a:r>
              <a:rPr lang="en-US" sz="3200" dirty="0">
                <a:hlinkClick r:id="rId3"/>
              </a:rPr>
              <a:t>http://</a:t>
            </a:r>
            <a:r>
              <a:rPr lang="en-US" sz="3200" dirty="0" smtClean="0">
                <a:hlinkClick r:id="rId3"/>
              </a:rPr>
              <a:t>www.youtube.com/watch?v=eHKX4WTSizs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181600" y="1303770"/>
            <a:ext cx="3657600" cy="4871259"/>
          </a:xfrm>
        </p:spPr>
      </p:pic>
      <p:sp>
        <p:nvSpPr>
          <p:cNvPr id="6" name="TextBox 5"/>
          <p:cNvSpPr txBox="1"/>
          <p:nvPr/>
        </p:nvSpPr>
        <p:spPr>
          <a:xfrm>
            <a:off x="3276600" y="61722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www.dailymotion.com/video/xh5731_cherchez--courant-tout-le-monde-en-parle-fevrier-2011_news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35327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76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2"/>
                </a:solidFill>
              </a:rPr>
              <a:t>Parc</a:t>
            </a:r>
            <a:r>
              <a:rPr lang="en-US" sz="3200" b="1" dirty="0" smtClean="0">
                <a:solidFill>
                  <a:schemeClr val="tx2"/>
                </a:solidFill>
              </a:rPr>
              <a:t> national de </a:t>
            </a:r>
            <a:r>
              <a:rPr lang="en-US" sz="3200" b="1" dirty="0" err="1" smtClean="0">
                <a:solidFill>
                  <a:schemeClr val="tx2"/>
                </a:solidFill>
              </a:rPr>
              <a:t>Forillon</a:t>
            </a:r>
            <a:r>
              <a:rPr lang="en-US" sz="3200" b="1" dirty="0" smtClean="0">
                <a:solidFill>
                  <a:schemeClr val="tx2"/>
                </a:solidFill>
              </a:rPr>
              <a:t>, </a:t>
            </a:r>
            <a:r>
              <a:rPr lang="en-US" sz="3200" b="1" dirty="0">
                <a:solidFill>
                  <a:schemeClr val="tx2"/>
                </a:solidFill>
              </a:rPr>
              <a:t>Gaspésie, Québec</a:t>
            </a: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6375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-1"/>
            <a:ext cx="8807450" cy="6921179"/>
          </a:xfr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73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/>
        </p:blipFill>
        <p:spPr>
          <a:xfrm>
            <a:off x="1752600" y="83816"/>
            <a:ext cx="5951035" cy="6778077"/>
          </a:xfr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981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Quelques «</a:t>
            </a:r>
            <a:r>
              <a:rPr lang="fr-FR" dirty="0"/>
              <a:t> environnementalistes </a:t>
            </a:r>
            <a:r>
              <a:rPr lang="fr-FR" dirty="0" smtClean="0"/>
              <a:t>»</a:t>
            </a:r>
            <a:r>
              <a:rPr lang="fr-FR" dirty="0"/>
              <a:t> célèbres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029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   Guy </a:t>
            </a:r>
            <a:r>
              <a:rPr lang="en-US" sz="3600" dirty="0" err="1" smtClean="0"/>
              <a:t>Laliberté</a:t>
            </a:r>
            <a:r>
              <a:rPr lang="en-US" sz="3600" dirty="0" smtClean="0"/>
              <a:t>, </a:t>
            </a:r>
            <a:r>
              <a:rPr lang="en-US" sz="3600" dirty="0" err="1" smtClean="0"/>
              <a:t>créateur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   du Cirque </a:t>
            </a:r>
            <a:r>
              <a:rPr lang="en-US" sz="3600" dirty="0"/>
              <a:t>de Soleil </a:t>
            </a:r>
            <a:endParaRPr lang="en-US" sz="3600" dirty="0" smtClean="0"/>
          </a:p>
          <a:p>
            <a:r>
              <a:rPr lang="fr-FR" sz="3600" dirty="0" smtClean="0"/>
              <a:t>« sa </a:t>
            </a:r>
            <a:r>
              <a:rPr lang="fr-FR" sz="3600" dirty="0"/>
              <a:t>fondation </a:t>
            </a:r>
            <a:r>
              <a:rPr lang="fr-FR" sz="3600" i="1" dirty="0">
                <a:hlinkClick r:id="rId2" action="ppaction://hlinkfile" tooltip="One Drop"/>
              </a:rPr>
              <a:t>One Drop</a:t>
            </a:r>
            <a:r>
              <a:rPr lang="fr-FR" sz="3600" dirty="0"/>
              <a:t> </a:t>
            </a:r>
            <a:r>
              <a:rPr lang="fr-FR" sz="3600" dirty="0" smtClean="0"/>
              <a:t> </a:t>
            </a:r>
            <a:r>
              <a:rPr lang="fr-FR" sz="3600" dirty="0"/>
              <a:t>vise à assurer un meilleur accès à l'eau potable aux populations plus pauvres du </a:t>
            </a:r>
            <a:r>
              <a:rPr lang="fr-FR" sz="3600" dirty="0" smtClean="0"/>
              <a:t>monde »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/>
        </p:blipFill>
        <p:spPr>
          <a:xfrm>
            <a:off x="5029200" y="1531088"/>
            <a:ext cx="3911600" cy="48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1708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 de </a:t>
            </a:r>
            <a:r>
              <a:rPr lang="en-US" dirty="0" err="1" smtClean="0"/>
              <a:t>partie</a:t>
            </a:r>
            <a:r>
              <a:rPr lang="en-US" dirty="0" smtClean="0"/>
              <a:t> No. 1, </a:t>
            </a:r>
            <a:br>
              <a:rPr lang="en-US" dirty="0" smtClean="0"/>
            </a:br>
            <a:r>
              <a:rPr lang="en-US" dirty="0" err="1" smtClean="0"/>
              <a:t>voir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 No. 2…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DESCRIPTION de cette session:</a:t>
            </a:r>
            <a:r>
              <a:rPr lang="fr-FR" dirty="0"/>
              <a:t/>
            </a:r>
            <a:br>
              <a:rPr lang="fr-F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6096000"/>
          </a:xfrm>
        </p:spPr>
        <p:txBody>
          <a:bodyPr>
            <a:normAutofit fontScale="77500" lnSpcReduction="20000"/>
          </a:bodyPr>
          <a:lstStyle/>
          <a:p>
            <a:r>
              <a:rPr lang="fr-FR" dirty="0"/>
              <a:t>Cette session a pour but de mieux préparer les participants à enseigner une unité ou un cours « axé sur le contenu » sur ce sujet actuel et engageant.</a:t>
            </a:r>
            <a:endParaRPr lang="en-US" dirty="0"/>
          </a:p>
          <a:p>
            <a:r>
              <a:rPr lang="fr-FR" dirty="0" smtClean="0"/>
              <a:t>On </a:t>
            </a:r>
            <a:r>
              <a:rPr lang="fr-FR" dirty="0"/>
              <a:t>proposera une définition de l'écologisme en tant que concept philosophique et mouvement social, le distinguant des champs de l’écologie et des sciences de l’environnement.  </a:t>
            </a:r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/>
              <a:t>la suite d’un survol de l’influence du mouvement écologiste au Québec sur la politique et la vie quotidienne, </a:t>
            </a:r>
            <a:endParaRPr lang="fr-FR" dirty="0" smtClean="0"/>
          </a:p>
          <a:p>
            <a:r>
              <a:rPr lang="fr-FR" dirty="0" smtClean="0"/>
              <a:t>on </a:t>
            </a:r>
            <a:r>
              <a:rPr lang="fr-FR" dirty="0"/>
              <a:t>présentera des informations sur les partis politiques, les ONG et les associations, quelques écologistes célèbres et certains thèmes importants.   </a:t>
            </a:r>
            <a:endParaRPr lang="fr-FR" dirty="0" smtClean="0"/>
          </a:p>
          <a:p>
            <a:r>
              <a:rPr lang="fr-FR" dirty="0" smtClean="0"/>
              <a:t>On </a:t>
            </a:r>
            <a:r>
              <a:rPr lang="fr-FR" dirty="0"/>
              <a:t>suggérera des lectures et des films en langue française, et du vocabulaire utile (le réchauffement planétaire, l’effet de serre, le développement durable, etc.).  </a:t>
            </a:r>
            <a:endParaRPr lang="fr-FR" dirty="0" smtClean="0"/>
          </a:p>
          <a:p>
            <a:r>
              <a:rPr lang="fr-FR" dirty="0" smtClean="0"/>
              <a:t>La </a:t>
            </a:r>
            <a:r>
              <a:rPr lang="fr-FR" dirty="0"/>
              <a:t>partie suivante sera consacrée à la présentation des activités participatives centrées sur l’environnement et alignées aux Standards d’ACTFL, pour les élèves et les étudiants aux niveaux débutant, intermédiaire et avancé.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60622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915400" cy="152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err="1"/>
              <a:t>Pourquoi</a:t>
            </a:r>
            <a:r>
              <a:rPr lang="en-US" b="1" dirty="0"/>
              <a:t> </a:t>
            </a:r>
            <a:r>
              <a:rPr lang="en-US" b="1" dirty="0" err="1"/>
              <a:t>l’écologie</a:t>
            </a:r>
            <a:r>
              <a:rPr lang="en-US" b="1" dirty="0"/>
              <a:t>?</a:t>
            </a:r>
          </a:p>
          <a:p>
            <a:pPr marL="0" indent="0">
              <a:buNone/>
            </a:pPr>
            <a:r>
              <a:rPr lang="en-US" b="1" dirty="0" err="1" smtClean="0"/>
              <a:t>Pourquoi</a:t>
            </a:r>
            <a:r>
              <a:rPr lang="en-US" b="1" dirty="0" smtClean="0"/>
              <a:t> </a:t>
            </a:r>
            <a:r>
              <a:rPr lang="en-US" b="1" dirty="0" err="1" smtClean="0"/>
              <a:t>l’enseignement</a:t>
            </a:r>
            <a:r>
              <a:rPr lang="en-US" b="1" dirty="0" smtClean="0"/>
              <a:t> </a:t>
            </a:r>
            <a:r>
              <a:rPr lang="en-US" b="1" dirty="0" err="1" smtClean="0"/>
              <a:t>basé</a:t>
            </a:r>
            <a:r>
              <a:rPr lang="en-US" b="1" dirty="0" smtClean="0"/>
              <a:t> </a:t>
            </a:r>
            <a:r>
              <a:rPr lang="en-US" b="1" dirty="0" err="1" smtClean="0"/>
              <a:t>sur</a:t>
            </a:r>
            <a:r>
              <a:rPr lang="en-US" b="1" dirty="0" smtClean="0"/>
              <a:t> le </a:t>
            </a:r>
            <a:r>
              <a:rPr lang="en-US" b="1" dirty="0" err="1" smtClean="0"/>
              <a:t>contenu</a:t>
            </a:r>
            <a:r>
              <a:rPr lang="en-US" b="1" dirty="0" smtClean="0"/>
              <a:t>? (</a:t>
            </a:r>
            <a:r>
              <a:rPr lang="en-US" b="1" dirty="0" err="1" smtClean="0"/>
              <a:t>ou</a:t>
            </a:r>
            <a:r>
              <a:rPr lang="en-US" b="1" dirty="0" smtClean="0"/>
              <a:t> Content &amp; Language Integrated Learning CLIL)</a:t>
            </a:r>
          </a:p>
          <a:p>
            <a:pPr marL="0" indent="0">
              <a:buNone/>
            </a:pPr>
            <a:r>
              <a:rPr lang="en-US" b="1" dirty="0" err="1"/>
              <a:t>Pourquoi</a:t>
            </a:r>
            <a:r>
              <a:rPr lang="en-US" b="1" dirty="0"/>
              <a:t> le Québec?</a:t>
            </a:r>
          </a:p>
          <a:p>
            <a:pPr marL="0" indent="0">
              <a:buNone/>
            </a:pP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141468" y="2307844"/>
            <a:ext cx="6859532" cy="455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54609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196975"/>
            <a:ext cx="43053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b="1" dirty="0" err="1" smtClean="0"/>
              <a:t>l’écologisme</a:t>
            </a:r>
            <a:r>
              <a:rPr lang="en-US" b="1" dirty="0" smtClean="0"/>
              <a:t>?</a:t>
            </a:r>
            <a:endParaRPr lang="en-US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3227867"/>
            <a:ext cx="3505200" cy="321653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934855" y="205561"/>
            <a:ext cx="5056746" cy="623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3716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err="1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Qu’est-ce</a:t>
            </a:r>
            <a:r>
              <a:rPr lang="en-US" sz="4400" dirty="0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4400" dirty="0" err="1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que</a:t>
            </a:r>
            <a:r>
              <a:rPr lang="en-US" sz="4400" dirty="0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4400" dirty="0" err="1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c’est</a:t>
            </a:r>
            <a:r>
              <a:rPr lang="en-US" sz="4400" dirty="0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4400" dirty="0" err="1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que</a:t>
            </a:r>
            <a:r>
              <a:rPr lang="en-US" sz="4400" dirty="0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en-US" sz="4400" dirty="0" err="1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l’écologisme</a:t>
            </a:r>
            <a:r>
              <a:rPr lang="en-US" sz="4400" dirty="0" smtClean="0">
                <a:effectLst>
                  <a:outerShdw blurRad="50800" dist="25400" dir="2700000" algn="tl" rotWithShape="0">
                    <a:schemeClr val="tx1">
                      <a:alpha val="40000"/>
                    </a:schemeClr>
                  </a:outerShdw>
                </a:effectLst>
              </a:rPr>
              <a:t>?</a:t>
            </a:r>
            <a:endParaRPr lang="en-US" sz="4400" dirty="0">
              <a:effectLst>
                <a:outerShdw blurRad="50800" dist="25400" dir="2700000" algn="tl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4294967295"/>
          </p:nvPr>
        </p:nvSpPr>
        <p:spPr>
          <a:xfrm>
            <a:off x="0" y="1066800"/>
            <a:ext cx="9144000" cy="1244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“Je </a:t>
            </a:r>
            <a:r>
              <a:rPr lang="en-US" sz="2800" dirty="0" err="1" smtClean="0">
                <a:solidFill>
                  <a:schemeClr val="tx2"/>
                </a:solidFill>
              </a:rPr>
              <a:t>répondrai</a:t>
            </a:r>
            <a:r>
              <a:rPr lang="en-US" sz="2800" dirty="0" smtClean="0">
                <a:solidFill>
                  <a:schemeClr val="tx2"/>
                </a:solidFill>
              </a:rPr>
              <a:t> en </a:t>
            </a:r>
            <a:r>
              <a:rPr lang="en-US" sz="2800" dirty="0" err="1" smtClean="0">
                <a:solidFill>
                  <a:schemeClr val="tx2"/>
                </a:solidFill>
              </a:rPr>
              <a:t>simplifiant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que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l'écologisme</a:t>
            </a:r>
            <a:r>
              <a:rPr lang="en-US" sz="2800" b="1" dirty="0" smtClean="0">
                <a:solidFill>
                  <a:schemeClr val="accent3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est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une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approche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théorique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parfois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philosophique</a:t>
            </a:r>
            <a:r>
              <a:rPr lang="en-US" sz="2800" dirty="0" smtClean="0">
                <a:solidFill>
                  <a:schemeClr val="tx2"/>
                </a:solidFill>
              </a:rPr>
              <a:t>, qui </a:t>
            </a:r>
            <a:r>
              <a:rPr lang="en-US" sz="2800" dirty="0" err="1" smtClean="0">
                <a:solidFill>
                  <a:schemeClr val="tx2"/>
                </a:solidFill>
              </a:rPr>
              <a:t>tente</a:t>
            </a:r>
            <a:r>
              <a:rPr lang="en-US" sz="2800" dirty="0" smtClean="0">
                <a:solidFill>
                  <a:schemeClr val="tx2"/>
                </a:solidFill>
              </a:rPr>
              <a:t> de </a:t>
            </a:r>
            <a:r>
              <a:rPr lang="en-US" sz="2800" b="1" dirty="0" err="1" smtClean="0">
                <a:solidFill>
                  <a:schemeClr val="tx2"/>
                </a:solidFill>
              </a:rPr>
              <a:t>réfléchir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sur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notre</a:t>
            </a:r>
            <a:r>
              <a:rPr lang="en-US" sz="2800" dirty="0" smtClean="0">
                <a:solidFill>
                  <a:schemeClr val="tx2"/>
                </a:solidFill>
              </a:rPr>
              <a:t> rapport </a:t>
            </a:r>
            <a:r>
              <a:rPr lang="en-US" sz="2800" dirty="0" err="1" smtClean="0">
                <a:solidFill>
                  <a:schemeClr val="tx2"/>
                </a:solidFill>
              </a:rPr>
              <a:t>à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l'environnement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à</a:t>
            </a:r>
            <a:r>
              <a:rPr lang="en-US" sz="2800" dirty="0" smtClean="0">
                <a:solidFill>
                  <a:schemeClr val="tx2"/>
                </a:solidFill>
              </a:rPr>
              <a:t> la nature. 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/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7801" y="2667000"/>
            <a:ext cx="88010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tx2"/>
                </a:solidFill>
              </a:rPr>
              <a:t>Lorsque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l'écologisme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débouche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sur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une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</a:rPr>
              <a:t>pratique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sur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une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gestion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anthropique</a:t>
            </a:r>
            <a:r>
              <a:rPr lang="en-US" sz="2800" dirty="0" smtClean="0">
                <a:solidFill>
                  <a:schemeClr val="tx2"/>
                </a:solidFill>
              </a:rPr>
              <a:t> du milieu </a:t>
            </a:r>
            <a:r>
              <a:rPr lang="en-US" sz="2800" dirty="0" err="1" smtClean="0">
                <a:solidFill>
                  <a:schemeClr val="tx2"/>
                </a:solidFill>
              </a:rPr>
              <a:t>naturel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lorsqu'il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devient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une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forme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d'engagement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ou</a:t>
            </a:r>
            <a:r>
              <a:rPr lang="en-US" sz="2800" dirty="0" smtClean="0">
                <a:solidFill>
                  <a:schemeClr val="tx2"/>
                </a:solidFill>
              </a:rPr>
              <a:t> de </a:t>
            </a:r>
            <a:r>
              <a:rPr lang="en-US" sz="2800" dirty="0" err="1" smtClean="0">
                <a:solidFill>
                  <a:schemeClr val="tx2"/>
                </a:solidFill>
              </a:rPr>
              <a:t>militantisme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il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devient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b="1" dirty="0" err="1" smtClean="0">
                <a:solidFill>
                  <a:srgbClr val="F835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environnementalisme</a:t>
            </a:r>
            <a:r>
              <a:rPr lang="en-US" sz="2800" dirty="0" smtClean="0">
                <a:solidFill>
                  <a:schemeClr val="accent1"/>
                </a:solidFill>
              </a:rPr>
              <a:t>. 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7801" y="4648200"/>
            <a:ext cx="8801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En </a:t>
            </a:r>
            <a:r>
              <a:rPr lang="en-US" sz="2800" dirty="0" err="1" smtClean="0">
                <a:solidFill>
                  <a:schemeClr val="tx2"/>
                </a:solidFill>
              </a:rPr>
              <a:t>simplifiant</a:t>
            </a:r>
            <a:r>
              <a:rPr lang="en-US" sz="2800" dirty="0" smtClean="0">
                <a:solidFill>
                  <a:schemeClr val="tx2"/>
                </a:solidFill>
              </a:rPr>
              <a:t> à </a:t>
            </a:r>
            <a:r>
              <a:rPr lang="en-US" sz="2800" dirty="0" err="1" smtClean="0">
                <a:solidFill>
                  <a:schemeClr val="tx2"/>
                </a:solidFill>
              </a:rPr>
              <a:t>l'extrême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l'écologisme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est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une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philosophie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dérivée</a:t>
            </a:r>
            <a:r>
              <a:rPr lang="en-US" sz="2800" dirty="0" smtClean="0">
                <a:solidFill>
                  <a:schemeClr val="tx2"/>
                </a:solidFill>
              </a:rPr>
              <a:t> de la </a:t>
            </a:r>
            <a:r>
              <a:rPr lang="en-US" sz="2800" b="1" dirty="0" smtClean="0">
                <a:solidFill>
                  <a:schemeClr val="tx2"/>
                </a:solidFill>
              </a:rPr>
              <a:t>science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écologique</a:t>
            </a:r>
            <a:r>
              <a:rPr lang="en-US" sz="2800" dirty="0" smtClean="0">
                <a:solidFill>
                  <a:srgbClr val="F8C000"/>
                </a:solidFill>
              </a:rPr>
              <a:t>, </a:t>
            </a:r>
            <a:r>
              <a:rPr lang="en-US" sz="2800" b="1" dirty="0" err="1" smtClean="0">
                <a:solidFill>
                  <a:srgbClr val="F835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l'écologie</a:t>
            </a:r>
            <a:r>
              <a:rPr lang="en-US" sz="2800" dirty="0" smtClean="0">
                <a:solidFill>
                  <a:schemeClr val="tx2"/>
                </a:solidFill>
              </a:rPr>
              <a:t>, et </a:t>
            </a:r>
            <a:r>
              <a:rPr lang="en-US" sz="2800" dirty="0" err="1" smtClean="0">
                <a:solidFill>
                  <a:schemeClr val="tx2"/>
                </a:solidFill>
              </a:rPr>
              <a:t>l'environnementalisme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est</a:t>
            </a:r>
            <a:r>
              <a:rPr lang="en-US" sz="2800" dirty="0" smtClean="0">
                <a:solidFill>
                  <a:schemeClr val="tx2"/>
                </a:solidFill>
              </a:rPr>
              <a:t> action </a:t>
            </a:r>
            <a:r>
              <a:rPr lang="en-US" sz="2800" dirty="0" err="1" smtClean="0">
                <a:solidFill>
                  <a:schemeClr val="tx2"/>
                </a:solidFill>
              </a:rPr>
              <a:t>visant</a:t>
            </a:r>
            <a:r>
              <a:rPr lang="en-US" sz="2800" dirty="0" smtClean="0">
                <a:solidFill>
                  <a:schemeClr val="tx2"/>
                </a:solidFill>
              </a:rPr>
              <a:t> à </a:t>
            </a:r>
            <a:r>
              <a:rPr lang="en-US" sz="2800" dirty="0" err="1" smtClean="0">
                <a:solidFill>
                  <a:schemeClr val="tx2"/>
                </a:solidFill>
              </a:rPr>
              <a:t>mieux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gérer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notre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dirty="0" err="1" smtClean="0">
                <a:solidFill>
                  <a:schemeClr val="tx2"/>
                </a:solidFill>
              </a:rPr>
              <a:t>environnement</a:t>
            </a:r>
            <a:r>
              <a:rPr lang="en-US" sz="2800" dirty="0" smtClean="0">
                <a:solidFill>
                  <a:schemeClr val="tx2"/>
                </a:solidFill>
              </a:rPr>
              <a:t> naturel, pour continuer à </a:t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err="1" smtClean="0">
                <a:solidFill>
                  <a:schemeClr val="tx2"/>
                </a:solidFill>
              </a:rPr>
              <a:t>l'exploiter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dirty="0" err="1" smtClean="0">
                <a:solidFill>
                  <a:schemeClr val="tx2"/>
                </a:solidFill>
              </a:rPr>
              <a:t>mais</a:t>
            </a:r>
            <a:r>
              <a:rPr lang="en-US" sz="2800" dirty="0" smtClean="0">
                <a:solidFill>
                  <a:schemeClr val="tx2"/>
                </a:solidFill>
              </a:rPr>
              <a:t> en le </a:t>
            </a:r>
            <a:r>
              <a:rPr lang="en-US" sz="2800" dirty="0" err="1" smtClean="0">
                <a:solidFill>
                  <a:schemeClr val="tx2"/>
                </a:solidFill>
              </a:rPr>
              <a:t>préservant</a:t>
            </a:r>
            <a:r>
              <a:rPr lang="en-US" sz="2800" dirty="0" smtClean="0">
                <a:solidFill>
                  <a:schemeClr val="tx2"/>
                </a:solidFill>
              </a:rPr>
              <a:t>.” (François </a:t>
            </a:r>
            <a:r>
              <a:rPr lang="en-US" sz="2800" dirty="0" err="1" smtClean="0">
                <a:solidFill>
                  <a:schemeClr val="tx2"/>
                </a:solidFill>
              </a:rPr>
              <a:t>Duban</a:t>
            </a:r>
            <a:r>
              <a:rPr lang="en-US" sz="2800" dirty="0" smtClean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8988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9468"/>
            <a:ext cx="9067800" cy="14176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Faites</a:t>
            </a:r>
            <a:r>
              <a:rPr lang="en-US" dirty="0" smtClean="0"/>
              <a:t> </a:t>
            </a:r>
            <a:r>
              <a:rPr lang="en-US" dirty="0" err="1" smtClean="0"/>
              <a:t>correspondre</a:t>
            </a:r>
            <a:r>
              <a:rPr lang="en-US" dirty="0" smtClean="0"/>
              <a:t> la notion avec </a:t>
            </a:r>
            <a:br>
              <a:rPr lang="en-US" dirty="0" smtClean="0"/>
            </a:br>
            <a:r>
              <a:rPr lang="en-US" dirty="0" err="1" smtClean="0"/>
              <a:t>sa</a:t>
            </a:r>
            <a:r>
              <a:rPr lang="en-US" dirty="0" smtClean="0"/>
              <a:t> description: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03200" y="1951037"/>
            <a:ext cx="5054600" cy="4525963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3600" dirty="0" smtClean="0"/>
              <a:t>L’</a:t>
            </a:r>
            <a:r>
              <a:rPr lang="fr-FR" sz="3600" dirty="0" smtClean="0"/>
              <a:t>écologie </a:t>
            </a:r>
            <a:br>
              <a:rPr lang="fr-FR" sz="3600" dirty="0" smtClean="0"/>
            </a:br>
            <a:r>
              <a:rPr lang="fr-FR" sz="3200" dirty="0" smtClean="0"/>
              <a:t>(un/e écologue)</a:t>
            </a:r>
            <a:endParaRPr lang="fr-FR" sz="3600" dirty="0" smtClean="0"/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2) </a:t>
            </a:r>
            <a:r>
              <a:rPr lang="en-US" sz="3600" dirty="0" err="1" smtClean="0"/>
              <a:t>L’écologisme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   </a:t>
            </a:r>
            <a:r>
              <a:rPr lang="en-US" sz="3200" dirty="0" smtClean="0"/>
              <a:t>(un/e </a:t>
            </a:r>
            <a:r>
              <a:rPr lang="fr-FR" sz="3200" dirty="0" smtClean="0"/>
              <a:t>écologiste)</a:t>
            </a:r>
            <a:br>
              <a:rPr lang="fr-FR" sz="3200" dirty="0" smtClean="0"/>
            </a:b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3) </a:t>
            </a:r>
            <a:r>
              <a:rPr lang="en-US" sz="3600" dirty="0" err="1" smtClean="0"/>
              <a:t>L’environnementalisme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(</a:t>
            </a:r>
            <a:r>
              <a:rPr lang="en-US" sz="3200" dirty="0" smtClean="0"/>
              <a:t>un/e </a:t>
            </a:r>
            <a:r>
              <a:rPr lang="en-US" sz="3500" dirty="0" err="1" smtClean="0"/>
              <a:t>environnementaliste</a:t>
            </a:r>
            <a:r>
              <a:rPr lang="en-US" sz="3500" dirty="0" smtClean="0"/>
              <a:t>)</a:t>
            </a:r>
            <a:endParaRPr lang="en-US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2027237"/>
            <a:ext cx="39624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</a:t>
            </a:r>
            <a:r>
              <a:rPr lang="en-US" sz="3600" dirty="0" smtClean="0"/>
              <a:t>. 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théorie</a:t>
            </a:r>
            <a:r>
              <a:rPr lang="en-US" sz="3600" dirty="0" smtClean="0"/>
              <a:t>,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philosophie</a:t>
            </a:r>
            <a:endParaRPr lang="en-US" sz="3600" dirty="0" smtClean="0"/>
          </a:p>
          <a:p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B.  </a:t>
            </a:r>
            <a:r>
              <a:rPr lang="en-US" sz="3600" dirty="0" err="1" smtClean="0"/>
              <a:t>L’engagement</a:t>
            </a:r>
            <a:r>
              <a:rPr lang="en-US" sz="3600" dirty="0" smtClean="0"/>
              <a:t>,          le </a:t>
            </a:r>
            <a:r>
              <a:rPr lang="en-US" sz="3600" dirty="0" err="1" smtClean="0"/>
              <a:t>militantisme</a:t>
            </a:r>
            <a:r>
              <a:rPr lang="en-US" sz="3600" dirty="0" smtClean="0"/>
              <a:t> 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 C.  </a:t>
            </a:r>
            <a:r>
              <a:rPr lang="en-US" sz="3600" dirty="0" err="1" smtClean="0"/>
              <a:t>Une</a:t>
            </a:r>
            <a:r>
              <a:rPr lang="en-US" sz="3600" dirty="0" smtClean="0"/>
              <a:t> science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7865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2054</Words>
  <Application>Microsoft Macintosh PowerPoint</Application>
  <PresentationFormat>On-screen Show (4:3)</PresentationFormat>
  <Paragraphs>195</Paragraphs>
  <Slides>43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L’écologisme québécois :  enseignons et œuvrons pour une planète saine</vt:lpstr>
      <vt:lpstr>Cette présentation sera postée sur le site wiki pour l’AATF du chapitre Colorado-Wyoming:</vt:lpstr>
      <vt:lpstr>Slide 3</vt:lpstr>
      <vt:lpstr>Slide 4</vt:lpstr>
      <vt:lpstr>DESCRIPTION de cette session: </vt:lpstr>
      <vt:lpstr>Slide 6</vt:lpstr>
      <vt:lpstr>Qu’est-ce que c’est que l’écologisme?</vt:lpstr>
      <vt:lpstr>Qu’est-ce que c’est que l’écologisme?</vt:lpstr>
      <vt:lpstr>Faites correspondre la notion avec  sa description:</vt:lpstr>
      <vt:lpstr>Une autre définition de  l’écologisme:</vt:lpstr>
      <vt:lpstr>Slide 11</vt:lpstr>
      <vt:lpstr>Pourquoi le Québec?</vt:lpstr>
      <vt:lpstr>D’autres exemples:</vt:lpstr>
      <vt:lpstr>D’autres exemples:</vt:lpstr>
      <vt:lpstr>Montréal, une ville branchée sur l’écologie </vt:lpstr>
      <vt:lpstr>Montréal, une ville branchée sur l’écologie</vt:lpstr>
      <vt:lpstr>Montréal, une ville branchée sur l’écologie</vt:lpstr>
      <vt:lpstr>Le transport vert à Montréal</vt:lpstr>
      <vt:lpstr>Les projets de la STM </vt:lpstr>
      <vt:lpstr>Le transport vert au Québec</vt:lpstr>
      <vt:lpstr>Le Bixi,  système de vélo en libre service à Montréal</vt:lpstr>
      <vt:lpstr>Pourquoi le Québec?</vt:lpstr>
      <vt:lpstr>Le papier </vt:lpstr>
      <vt:lpstr>Certains thèmes importants…</vt:lpstr>
      <vt:lpstr>De nouveaux thèmes…</vt:lpstr>
      <vt:lpstr>Slide 26</vt:lpstr>
      <vt:lpstr>Les Biotrousses: un projet du govt canadien</vt:lpstr>
      <vt:lpstr>Des partis politiques</vt:lpstr>
      <vt:lpstr>Quelques organisations</vt:lpstr>
      <vt:lpstr>Les universités</vt:lpstr>
      <vt:lpstr>Quelques ONG (organisations non-gouvernementales) et associations</vt:lpstr>
      <vt:lpstr>Quelques ONG et associations</vt:lpstr>
      <vt:lpstr>Quelques ONG et associations</vt:lpstr>
      <vt:lpstr>Quelques ONG et associations</vt:lpstr>
      <vt:lpstr>Quelques écologistes célèbres </vt:lpstr>
      <vt:lpstr>Quelques écologistes célèbres</vt:lpstr>
      <vt:lpstr>Quelques écologistes célèbres</vt:lpstr>
      <vt:lpstr>Quelques écologistes célèbres</vt:lpstr>
      <vt:lpstr>Quelques  « environnementalistes » célèbres</vt:lpstr>
      <vt:lpstr>Slide 40</vt:lpstr>
      <vt:lpstr>Slide 41</vt:lpstr>
      <vt:lpstr>Quelques « environnementalistes » célèbres</vt:lpstr>
      <vt:lpstr>Fin de partie No. 1,  voir partie No. 2…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L’écologisme québécois : enseignons et œuvrons pour une planète saine.</dc:title>
  <dc:creator>Latifah</dc:creator>
  <cp:lastModifiedBy>Chris</cp:lastModifiedBy>
  <cp:revision>361</cp:revision>
  <dcterms:created xsi:type="dcterms:W3CDTF">2011-08-10T15:28:10Z</dcterms:created>
  <dcterms:modified xsi:type="dcterms:W3CDTF">2011-08-10T15:30:51Z</dcterms:modified>
</cp:coreProperties>
</file>